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  <p:sldMasterId id="2147483660" r:id="rId2"/>
  </p:sldMasterIdLst>
  <p:notesMasterIdLst>
    <p:notesMasterId r:id="rId16"/>
  </p:notesMasterIdLst>
  <p:handoutMasterIdLst>
    <p:handoutMasterId r:id="rId17"/>
  </p:handoutMasterIdLst>
  <p:sldIdLst>
    <p:sldId id="564" r:id="rId3"/>
    <p:sldId id="591" r:id="rId4"/>
    <p:sldId id="577" r:id="rId5"/>
    <p:sldId id="592" r:id="rId6"/>
    <p:sldId id="593" r:id="rId7"/>
    <p:sldId id="594" r:id="rId8"/>
    <p:sldId id="595" r:id="rId9"/>
    <p:sldId id="596" r:id="rId10"/>
    <p:sldId id="550" r:id="rId11"/>
    <p:sldId id="598" r:id="rId12"/>
    <p:sldId id="597" r:id="rId13"/>
    <p:sldId id="599" r:id="rId14"/>
    <p:sldId id="286" r:id="rId15"/>
  </p:sldIdLst>
  <p:sldSz cx="12192000" cy="6858000"/>
  <p:notesSz cx="6858000" cy="9144000"/>
  <p:custShowLst>
    <p:custShow name="自定义放映 1" id="0">
      <p:sldLst>
        <p:sld r:id="rId15"/>
      </p:sldLst>
    </p:custShow>
  </p:custShowLst>
  <p:custDataLst>
    <p:tags r:id="rId18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E35928F5-C025-CF4F-AAD8-0076CA1322DC}">
          <p14:sldIdLst>
            <p14:sldId id="564"/>
            <p14:sldId id="591"/>
          </p14:sldIdLst>
        </p14:section>
        <p14:section name="能带表示简介" id="{D77B59AA-2C7E-794B-968C-D4514088ABA1}">
          <p14:sldIdLst>
            <p14:sldId id="577"/>
            <p14:sldId id="592"/>
            <p14:sldId id="593"/>
            <p14:sldId id="594"/>
          </p14:sldIdLst>
        </p14:section>
        <p14:section name="ir2tb 的接口与使用" id="{4F60A354-4D14-7B46-B68A-820B04C221B3}">
          <p14:sldIdLst>
            <p14:sldId id="595"/>
            <p14:sldId id="596"/>
          </p14:sldIdLst>
        </p14:section>
        <p14:section name="pz 轨道测试" id="{AF737859-4F26-EB4C-B6BF-DE35919DEAF3}">
          <p14:sldIdLst>
            <p14:sldId id="550"/>
            <p14:sldId id="598"/>
            <p14:sldId id="597"/>
            <p14:sldId id="599"/>
            <p14:sldId id="28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8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00FF"/>
    <a:srgbClr val="CC3300"/>
    <a:srgbClr val="F8F8F8"/>
    <a:srgbClr val="FFFFFF"/>
    <a:srgbClr val="13F11E"/>
    <a:srgbClr val="10EA2A"/>
    <a:srgbClr val="FF3300"/>
    <a:srgbClr val="86A779"/>
    <a:srgbClr val="863FB1"/>
    <a:srgbClr val="33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022" autoAdjust="0"/>
    <p:restoredTop sz="86285" autoAdjust="0"/>
  </p:normalViewPr>
  <p:slideViewPr>
    <p:cSldViewPr>
      <p:cViewPr varScale="1">
        <p:scale>
          <a:sx n="112" d="100"/>
          <a:sy n="112" d="100"/>
        </p:scale>
        <p:origin x="1664" y="192"/>
      </p:cViewPr>
      <p:guideLst>
        <p:guide orient="horz" pos="2208"/>
        <p:guide pos="388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78" d="100"/>
          <a:sy n="78" d="100"/>
        </p:scale>
        <p:origin x="-2634" y="-102"/>
      </p:cViewPr>
      <p:guideLst>
        <p:guide orient="horz" pos="2880"/>
        <p:guide pos="2160"/>
      </p:guideLst>
    </p:cSldViewPr>
  </p:notesViewPr>
  <p:gridSpacing cx="76198" cy="7619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ags" Target="tags/tag1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fld id="{CD8232E2-3DEC-420C-9761-8EE4D57E2121}" type="datetimeFigureOut">
              <a:rPr lang="zh-CN" altLang="en-US"/>
              <a:pPr>
                <a:defRPr/>
              </a:pPr>
              <a:t>2021/8/13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fld id="{090FE8CC-F4D9-4C4E-BAD2-BA626A6F782E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7700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02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r>
              <a:rPr lang="zh-CN" altLang="en-US"/>
              <a:t>单击此处添加标题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3025" y="0"/>
            <a:ext cx="29733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0180" name="Rectangle 4"/>
          <p:cNvSpPr>
            <a:spLocks noGrp="1" noRot="1" noChangeAspect="1" noChangeArrowheads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sp>
      <p:sp>
        <p:nvSpPr>
          <p:cNvPr id="3077" name="Rectangle 5"/>
          <p:cNvSpPr>
            <a:spLocks noGrp="1" noRot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02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3025" y="8685213"/>
            <a:ext cx="29733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fld id="{209D43AE-415D-4511-987C-D86493B491B6}" type="slidenum">
              <a:rPr lang="zh-CN" altLang="en-US"/>
              <a:pPr>
                <a:defRPr/>
              </a:pPr>
              <a:t>‹#›</a:t>
            </a:fld>
            <a:endParaRPr lang="en-US"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0861904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09D43AE-415D-4511-987C-D86493B491B6}" type="slidenum">
              <a:rPr lang="zh-CN" altLang="en-US" smtClean="0"/>
              <a:pPr>
                <a:defRPr/>
              </a:pPr>
              <a:t>1</a:t>
            </a:fld>
            <a:endParaRPr lang="en-US"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841542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09D43AE-415D-4511-987C-D86493B491B6}" type="slidenum">
              <a:rPr lang="zh-CN" altLang="en-US" smtClean="0"/>
              <a:pPr>
                <a:defRPr/>
              </a:pPr>
              <a:t>2</a:t>
            </a:fld>
            <a:endParaRPr lang="en-US"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994617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09D43AE-415D-4511-987C-D86493B491B6}" type="slidenum">
              <a:rPr lang="zh-CN" altLang="en-US" smtClean="0"/>
              <a:pPr>
                <a:defRPr/>
              </a:pPr>
              <a:t>3</a:t>
            </a:fld>
            <a:endParaRPr lang="en-US"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135060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64515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/>
          </a:p>
        </p:txBody>
      </p:sp>
      <p:sp>
        <p:nvSpPr>
          <p:cNvPr id="64516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750EB8EE-0796-4985-9165-4EEB0954076C}" type="slidenum">
              <a:rPr lang="zh-CN" altLang="en-US" smtClean="0"/>
              <a:pPr eaLnBrk="1" hangingPunct="1"/>
              <a:t>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231497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96259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/>
          </a:p>
        </p:txBody>
      </p:sp>
      <p:sp>
        <p:nvSpPr>
          <p:cNvPr id="96260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E8214720-579D-4A5F-A4DC-20C642087928}" type="slidenum">
              <a:rPr lang="zh-CN" altLang="en-US" smtClean="0"/>
              <a:pPr eaLnBrk="1" hangingPunct="1"/>
              <a:t>13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63293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3912583026"/>
      </p:ext>
    </p:extLst>
  </p:cSld>
  <p:clrMapOvr>
    <a:masterClrMapping/>
  </p:clrMapOvr>
  <p:transition spd="slow" advTm="8000">
    <p:cover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77195256"/>
      </p:ext>
    </p:extLst>
  </p:cSld>
  <p:clrMapOvr>
    <a:masterClrMapping/>
  </p:clrMapOvr>
  <p:transition spd="slow" advTm="8000">
    <p:cover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1570108266"/>
      </p:ext>
    </p:extLst>
  </p:cSld>
  <p:clrMapOvr>
    <a:masterClrMapping/>
  </p:clrMapOvr>
  <p:transition advTm="8000">
    <p:comb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58156801"/>
      </p:ext>
    </p:extLst>
  </p:cSld>
  <p:clrMapOvr>
    <a:masterClrMapping/>
  </p:clrMapOvr>
  <p:transition advTm="8000">
    <p:comb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622955931"/>
      </p:ext>
    </p:extLst>
  </p:cSld>
  <p:clrMapOvr>
    <a:masterClrMapping/>
  </p:clrMapOvr>
  <p:transition advTm="8000">
    <p:comb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823207957"/>
      </p:ext>
    </p:extLst>
  </p:cSld>
  <p:clrMapOvr>
    <a:masterClrMapping/>
  </p:clrMapOvr>
  <p:transition advTm="8000">
    <p:comb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508710576"/>
      </p:ext>
    </p:extLst>
  </p:cSld>
  <p:clrMapOvr>
    <a:masterClrMapping/>
  </p:clrMapOvr>
  <p:transition advTm="8000">
    <p:comb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889271702"/>
      </p:ext>
    </p:extLst>
  </p:cSld>
  <p:clrMapOvr>
    <a:masterClrMapping/>
  </p:clrMapOvr>
  <p:transition advTm="8000">
    <p:comb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19437043"/>
      </p:ext>
    </p:extLst>
  </p:cSld>
  <p:clrMapOvr>
    <a:masterClrMapping/>
  </p:clrMapOvr>
  <p:transition advTm="8000">
    <p:comb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547813924"/>
      </p:ext>
    </p:extLst>
  </p:cSld>
  <p:clrMapOvr>
    <a:masterClrMapping/>
  </p:clrMapOvr>
  <p:transition advTm="8000">
    <p:comb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248017159"/>
      </p:ext>
    </p:extLst>
  </p:cSld>
  <p:clrMapOvr>
    <a:masterClrMapping/>
  </p:clrMapOvr>
  <p:transition advTm="8000">
    <p:comb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650747212"/>
      </p:ext>
    </p:extLst>
  </p:cSld>
  <p:clrMapOvr>
    <a:masterClrMapping/>
  </p:clrMapOvr>
  <p:transition spd="slow" advTm="8000">
    <p:cover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943543722"/>
      </p:ext>
    </p:extLst>
  </p:cSld>
  <p:clrMapOvr>
    <a:masterClrMapping/>
  </p:clrMapOvr>
  <p:transition advTm="8000">
    <p:comb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701139296"/>
      </p:ext>
    </p:extLst>
  </p:cSld>
  <p:clrMapOvr>
    <a:masterClrMapping/>
  </p:clrMapOvr>
  <p:transition advTm="8000">
    <p:comb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313597261"/>
      </p:ext>
    </p:extLst>
  </p:cSld>
  <p:clrMapOvr>
    <a:masterClrMapping/>
  </p:clrMapOvr>
  <p:transition spd="slow" advTm="8000">
    <p:cover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957582023"/>
      </p:ext>
    </p:extLst>
  </p:cSld>
  <p:clrMapOvr>
    <a:masterClrMapping/>
  </p:clrMapOvr>
  <p:transition spd="slow" advTm="8000">
    <p:cover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19238183"/>
      </p:ext>
    </p:extLst>
  </p:cSld>
  <p:clrMapOvr>
    <a:masterClrMapping/>
  </p:clrMapOvr>
  <p:transition spd="slow" advTm="8000">
    <p:cover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514581698"/>
      </p:ext>
    </p:extLst>
  </p:cSld>
  <p:clrMapOvr>
    <a:masterClrMapping/>
  </p:clrMapOvr>
  <p:transition spd="slow" advTm="8000">
    <p:cover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864406738"/>
      </p:ext>
    </p:extLst>
  </p:cSld>
  <p:clrMapOvr>
    <a:masterClrMapping/>
  </p:clrMapOvr>
  <p:transition spd="slow" advTm="8000">
    <p:cover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4153715"/>
      </p:ext>
    </p:extLst>
  </p:cSld>
  <p:clrMapOvr>
    <a:masterClrMapping/>
  </p:clrMapOvr>
  <p:transition spd="slow" advTm="8000">
    <p:cover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098415227"/>
      </p:ext>
    </p:extLst>
  </p:cSld>
  <p:clrMapOvr>
    <a:masterClrMapping/>
  </p:clrMapOvr>
  <p:transition spd="slow" advTm="8000">
    <p:cover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image" Target="../media/image2.jpg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6598" r:id="rId1"/>
    <p:sldLayoutId id="2147486599" r:id="rId2"/>
    <p:sldLayoutId id="2147486600" r:id="rId3"/>
    <p:sldLayoutId id="2147486601" r:id="rId4"/>
    <p:sldLayoutId id="2147486602" r:id="rId5"/>
    <p:sldLayoutId id="2147486603" r:id="rId6"/>
    <p:sldLayoutId id="2147486604" r:id="rId7"/>
    <p:sldLayoutId id="2147486618" r:id="rId8"/>
    <p:sldLayoutId id="2147486605" r:id="rId9"/>
    <p:sldLayoutId id="2147486606" r:id="rId10"/>
  </p:sldLayoutIdLst>
  <p:transition spd="slow" advTm="8000">
    <p:cover/>
  </p:transition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Arial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Arial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Arial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Arial" pitchFamily="34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Arial" pitchFamily="34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Arial" pitchFamily="34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Arial" pitchFamily="34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6607" r:id="rId1"/>
    <p:sldLayoutId id="2147486608" r:id="rId2"/>
    <p:sldLayoutId id="2147486609" r:id="rId3"/>
    <p:sldLayoutId id="2147486610" r:id="rId4"/>
    <p:sldLayoutId id="2147486611" r:id="rId5"/>
    <p:sldLayoutId id="2147486612" r:id="rId6"/>
    <p:sldLayoutId id="2147486613" r:id="rId7"/>
    <p:sldLayoutId id="2147486614" r:id="rId8"/>
    <p:sldLayoutId id="2147486615" r:id="rId9"/>
    <p:sldLayoutId id="2147486616" r:id="rId10"/>
    <p:sldLayoutId id="2147486617" r:id="rId11"/>
  </p:sldLayoutIdLst>
  <p:transition advTm="8000">
    <p:comb/>
  </p:transition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Arial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Arial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Arial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Arial" pitchFamily="34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Arial" pitchFamily="34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Arial" pitchFamily="34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Arial" pitchFamily="34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17.xml"/><Relationship Id="rId7" Type="http://schemas.openxmlformats.org/officeDocument/2006/relationships/image" Target="../media/image5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jpg"/><Relationship Id="rId10" Type="http://schemas.openxmlformats.org/officeDocument/2006/relationships/image" Target="../media/image8.png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2" Type="http://schemas.openxmlformats.org/officeDocument/2006/relationships/image" Target="../media/image67.emf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emf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hyperlink" Target="https://zh.wikipedia.org/wiki/%E5%8D%95%E4%BD%8D%E5%90%91%E9%87%8F" TargetMode="External"/><Relationship Id="rId7" Type="http://schemas.openxmlformats.org/officeDocument/2006/relationships/image" Target="../media/image76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hyperlink" Target="https://zh.wikipedia.org/wiki/%E5%8F%B3%E6%89%8B%E5%AE%9A%E5%89%87" TargetMode="External"/><Relationship Id="rId9" Type="http://schemas.openxmlformats.org/officeDocument/2006/relationships/image" Target="../media/image7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3.jp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18" Type="http://schemas.openxmlformats.org/officeDocument/2006/relationships/image" Target="../media/image27.png"/><Relationship Id="rId3" Type="http://schemas.openxmlformats.org/officeDocument/2006/relationships/image" Target="../media/image12.png"/><Relationship Id="rId21" Type="http://schemas.openxmlformats.org/officeDocument/2006/relationships/image" Target="../media/image30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17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5.png"/><Relationship Id="rId20" Type="http://schemas.openxmlformats.org/officeDocument/2006/relationships/image" Target="../media/image29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5" Type="http://schemas.openxmlformats.org/officeDocument/2006/relationships/image" Target="../media/image24.png"/><Relationship Id="rId23" Type="http://schemas.openxmlformats.org/officeDocument/2006/relationships/image" Target="../media/image32.png"/><Relationship Id="rId10" Type="http://schemas.openxmlformats.org/officeDocument/2006/relationships/image" Target="../media/image19.png"/><Relationship Id="rId19" Type="http://schemas.openxmlformats.org/officeDocument/2006/relationships/image" Target="../media/image28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Relationship Id="rId22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2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12" Type="http://schemas.openxmlformats.org/officeDocument/2006/relationships/image" Target="../media/image51.png"/><Relationship Id="rId17" Type="http://schemas.openxmlformats.org/officeDocument/2006/relationships/image" Target="../media/image56.png"/><Relationship Id="rId2" Type="http://schemas.openxmlformats.org/officeDocument/2006/relationships/image" Target="../media/image41.png"/><Relationship Id="rId16" Type="http://schemas.openxmlformats.org/officeDocument/2006/relationships/image" Target="../media/image55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5" Type="http://schemas.openxmlformats.org/officeDocument/2006/relationships/image" Target="../media/image54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Relationship Id="rId14" Type="http://schemas.openxmlformats.org/officeDocument/2006/relationships/image" Target="../media/image5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5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63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66.png"/><Relationship Id="rId4" Type="http://schemas.openxmlformats.org/officeDocument/2006/relationships/image" Target="../media/image65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617" b="64435"/>
          <a:stretch/>
        </p:blipFill>
        <p:spPr>
          <a:xfrm>
            <a:off x="0" y="-1017"/>
            <a:ext cx="6629386" cy="243944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97" t="65168"/>
          <a:stretch/>
        </p:blipFill>
        <p:spPr>
          <a:xfrm>
            <a:off x="4343446" y="4495772"/>
            <a:ext cx="7846748" cy="2362228"/>
          </a:xfrm>
          <a:prstGeom prst="rect">
            <a:avLst/>
          </a:prstGeom>
        </p:spPr>
      </p:pic>
      <p:pic>
        <p:nvPicPr>
          <p:cNvPr id="9" name="59b75390347af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2801424" y="-609600"/>
            <a:ext cx="609600" cy="6096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375" t="17775"/>
          <a:stretch/>
        </p:blipFill>
        <p:spPr>
          <a:xfrm>
            <a:off x="8087753" y="1086030"/>
            <a:ext cx="4216738" cy="480024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125" t="34443" r="-1874" b="34443"/>
          <a:stretch/>
        </p:blipFill>
        <p:spPr>
          <a:xfrm>
            <a:off x="6475344" y="2419378"/>
            <a:ext cx="5943444" cy="213354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498" r="65834"/>
          <a:stretch/>
        </p:blipFill>
        <p:spPr>
          <a:xfrm>
            <a:off x="-76038" y="1828842"/>
            <a:ext cx="4190890" cy="5072958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A53B1EC3-2F27-914E-9689-4460E4A4F59A}"/>
              </a:ext>
            </a:extLst>
          </p:cNvPr>
          <p:cNvSpPr txBox="1"/>
          <p:nvPr/>
        </p:nvSpPr>
        <p:spPr>
          <a:xfrm>
            <a:off x="2661618" y="1524050"/>
            <a:ext cx="4233851" cy="36317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1500" dirty="0">
                <a:latin typeface="于洪亮毛笔行楷简体" panose="02000000000000000000" pitchFamily="2" charset="-122"/>
                <a:ea typeface="于洪亮毛笔行楷简体" panose="02000000000000000000" pitchFamily="2" charset="-122"/>
              </a:rPr>
              <a:t>Parity</a:t>
            </a:r>
          </a:p>
          <a:p>
            <a:r>
              <a:rPr kumimoji="1" lang="en-US" altLang="zh-CN" sz="11500" dirty="0">
                <a:latin typeface="于洪亮毛笔行楷简体" panose="02000000000000000000" pitchFamily="2" charset="-122"/>
                <a:ea typeface="于洪亮毛笔行楷简体" panose="02000000000000000000" pitchFamily="2" charset="-122"/>
              </a:rPr>
              <a:t>in</a:t>
            </a:r>
            <a:r>
              <a:rPr kumimoji="1" lang="zh-CN" altLang="en-US" sz="11500" dirty="0">
                <a:latin typeface="于洪亮毛笔行楷简体" panose="02000000000000000000" pitchFamily="2" charset="-122"/>
                <a:ea typeface="于洪亮毛笔行楷简体" panose="02000000000000000000" pitchFamily="2" charset="-122"/>
              </a:rPr>
              <a:t> </a:t>
            </a:r>
            <a:r>
              <a:rPr kumimoji="1" lang="en-US" altLang="zh-CN" sz="11500" dirty="0">
                <a:latin typeface="于洪亮毛笔行楷简体" panose="02000000000000000000" pitchFamily="2" charset="-122"/>
                <a:ea typeface="于洪亮毛笔行楷简体" panose="02000000000000000000" pitchFamily="2" charset="-122"/>
              </a:rPr>
              <a:t>TB</a:t>
            </a:r>
            <a:r>
              <a:rPr kumimoji="1" lang="zh-CN" altLang="en-US" dirty="0">
                <a:latin typeface="于洪亮毛笔行楷简体" panose="02000000000000000000" pitchFamily="2" charset="-122"/>
                <a:ea typeface="于洪亮毛笔行楷简体" panose="02000000000000000000" pitchFamily="2" charset="-122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28801950"/>
      </p:ext>
    </p:extLst>
  </p:cSld>
  <p:clrMapOvr>
    <a:masterClrMapping/>
  </p:clrMapOvr>
  <p:transition advTm="8000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36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B9BB22AE-1D51-0A40-8A55-5D2804D6D696}"/>
              </a:ext>
            </a:extLst>
          </p:cNvPr>
          <p:cNvSpPr txBox="1"/>
          <p:nvPr/>
        </p:nvSpPr>
        <p:spPr>
          <a:xfrm>
            <a:off x="381150" y="457278"/>
            <a:ext cx="4326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A modified version of ir2tb (by parkman) </a:t>
            </a:r>
            <a:endParaRPr kumimoji="1" lang="zh-CN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5FBBE1EE-03FD-4B4E-BE92-12629D03A0EB}"/>
              </a:ext>
            </a:extLst>
          </p:cNvPr>
          <p:cNvSpPr/>
          <p:nvPr/>
        </p:nvSpPr>
        <p:spPr>
          <a:xfrm>
            <a:off x="5077785" y="2146784"/>
            <a:ext cx="4038494" cy="433965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zh-CN" altLang="en-US" sz="1200" dirty="0"/>
              <a:t>knum =  0    kname=</a:t>
            </a:r>
          </a:p>
          <a:p>
            <a:r>
              <a:rPr lang="zh-CN" altLang="en-US" sz="1200" dirty="0"/>
              <a:t>k = 0.000000 0.000000 0.000000</a:t>
            </a:r>
          </a:p>
          <a:p>
            <a:endParaRPr lang="zh-CN" altLang="en-US" sz="1200" dirty="0"/>
          </a:p>
          <a:p>
            <a:r>
              <a:rPr lang="zh-CN" altLang="en-US" sz="1200" dirty="0"/>
              <a:t>       The point group is Ci</a:t>
            </a:r>
          </a:p>
          <a:p>
            <a:r>
              <a:rPr lang="zh-CN" altLang="en-US" sz="1200" dirty="0"/>
              <a:t>       2 symmetry operations in  2 classes</a:t>
            </a:r>
          </a:p>
          <a:p>
            <a:r>
              <a:rPr lang="zh-CN" altLang="en-US" sz="1200" dirty="0"/>
              <a:t>       Table  6   on page  32 in Koster  et al [7]</a:t>
            </a:r>
          </a:p>
          <a:p>
            <a:r>
              <a:rPr lang="zh-CN" altLang="en-US" sz="1200" dirty="0"/>
              <a:t>       Table 11.4 on page 138 in Altmann et al [8]</a:t>
            </a:r>
          </a:p>
          <a:p>
            <a:endParaRPr lang="zh-CN" altLang="en-US" sz="1200" dirty="0"/>
          </a:p>
          <a:p>
            <a:r>
              <a:rPr lang="zh-CN" altLang="en-US" sz="1200" dirty="0"/>
              <a:t>                   E     I</a:t>
            </a:r>
          </a:p>
          <a:p>
            <a:r>
              <a:rPr lang="zh-CN" altLang="en-US" sz="1200" dirty="0"/>
              <a:t>       G1+   A1g   1     1</a:t>
            </a:r>
          </a:p>
          <a:p>
            <a:r>
              <a:rPr lang="zh-CN" altLang="en-US" sz="1200" dirty="0"/>
              <a:t>       G1-   A1u   1    -1</a:t>
            </a:r>
          </a:p>
          <a:p>
            <a:r>
              <a:rPr lang="zh-CN" altLang="en-US" sz="1200" dirty="0"/>
              <a:t>       --------------------</a:t>
            </a:r>
          </a:p>
          <a:p>
            <a:r>
              <a:rPr lang="zh-CN" altLang="en-US" sz="1200" dirty="0"/>
              <a:t>       G2+   A1/2g 1     1</a:t>
            </a:r>
          </a:p>
          <a:p>
            <a:r>
              <a:rPr lang="zh-CN" altLang="en-US" sz="1200" dirty="0"/>
              <a:t>       G2-   A1/2u 1    -1</a:t>
            </a:r>
          </a:p>
          <a:p>
            <a:endParaRPr lang="zh-CN" altLang="en-US" sz="1200" dirty="0"/>
          </a:p>
          <a:p>
            <a:endParaRPr lang="zh-CN" altLang="en-US" sz="1200" dirty="0"/>
          </a:p>
          <a:p>
            <a:r>
              <a:rPr lang="zh-CN" altLang="en-US" sz="1200" dirty="0"/>
              <a:t>class, symmetry ops, exp(-i*k*taui)</a:t>
            </a:r>
          </a:p>
          <a:p>
            <a:r>
              <a:rPr lang="zh-CN" altLang="en-US" sz="1200" dirty="0"/>
              <a:t>   E    1             (+1.00 0.00i)</a:t>
            </a:r>
          </a:p>
          <a:p>
            <a:r>
              <a:rPr lang="zh-CN" altLang="en-US" sz="1200" dirty="0"/>
              <a:t>   I    2             (+1.00 0.00i)</a:t>
            </a:r>
          </a:p>
          <a:p>
            <a:endParaRPr lang="zh-CN" altLang="en-US" sz="1200" dirty="0"/>
          </a:p>
          <a:p>
            <a:r>
              <a:rPr lang="zh-CN" altLang="en-US" sz="1200" dirty="0"/>
              <a:t>bnd ndg  eigval     E           I</a:t>
            </a:r>
          </a:p>
          <a:p>
            <a:r>
              <a:rPr lang="zh-CN" altLang="en-US" sz="1200" dirty="0"/>
              <a:t>  1  1 -8.183070 1.00+0.00i -1.00+0.00i =G1-</a:t>
            </a:r>
          </a:p>
          <a:p>
            <a:r>
              <a:rPr lang="zh-CN" altLang="en-US" sz="1200" dirty="0"/>
              <a:t>  2  1  8.183070 1.00+0.00i  1.00+0.00i =G1+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EBB2F37-33F9-234F-BE15-5A0DF5E310C6}"/>
              </a:ext>
            </a:extLst>
          </p:cNvPr>
          <p:cNvSpPr/>
          <p:nvPr/>
        </p:nvSpPr>
        <p:spPr>
          <a:xfrm>
            <a:off x="533546" y="1426707"/>
            <a:ext cx="5066094" cy="64633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zh-CN" altLang="en-US" sz="1200" dirty="0"/>
              <a:t>if(n2obtau(itau)==1) then</a:t>
            </a:r>
          </a:p>
          <a:p>
            <a:r>
              <a:rPr lang="zh-CN" altLang="en-US" sz="1200" dirty="0"/>
              <a:t>         rotjorb(1,1,itau,irot)=real(protmt(3,3),dp)!cmplx(1.d0,0.d0,dp)</a:t>
            </a:r>
          </a:p>
          <a:p>
            <a:r>
              <a:rPr lang="zh-CN" altLang="en-US" sz="1200" dirty="0"/>
              <a:t>         IF(rtmp(1).lt. 1.d-2) rotjorb(1,1,itau,irot)=-real(protmt(3,3),dp)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AEC792E-F2D2-8646-BEAA-6457AF9EC88A}"/>
              </a:ext>
            </a:extLst>
          </p:cNvPr>
          <p:cNvSpPr txBox="1"/>
          <p:nvPr/>
        </p:nvSpPr>
        <p:spPr>
          <a:xfrm>
            <a:off x="381150" y="1030272"/>
            <a:ext cx="1672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修改源码</a:t>
            </a:r>
            <a:r>
              <a:rPr kumimoji="1" lang="en-US" altLang="zh-CN" dirty="0"/>
              <a:t> </a:t>
            </a:r>
            <a:r>
              <a:rPr kumimoji="1" lang="en-US" altLang="zh-CN" dirty="0" err="1"/>
              <a:t>init.F</a:t>
            </a:r>
            <a:endParaRPr kumimoji="1"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26E0B58-4175-C84D-9CF3-968691A4E732}"/>
              </a:ext>
            </a:extLst>
          </p:cNvPr>
          <p:cNvSpPr txBox="1"/>
          <p:nvPr/>
        </p:nvSpPr>
        <p:spPr>
          <a:xfrm>
            <a:off x="2868939" y="891772"/>
            <a:ext cx="19415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原本</a:t>
            </a:r>
            <a:r>
              <a:rPr kumimoji="1" lang="en-US" altLang="zh-CN" dirty="0"/>
              <a:t>1</a:t>
            </a:r>
            <a:r>
              <a:rPr kumimoji="1" lang="zh-CN" altLang="en-US" dirty="0"/>
              <a:t>表示</a:t>
            </a:r>
            <a:r>
              <a:rPr kumimoji="1" lang="en-US" altLang="zh-CN" dirty="0"/>
              <a:t>s</a:t>
            </a:r>
            <a:r>
              <a:rPr kumimoji="1" lang="zh-CN" altLang="en-US" dirty="0"/>
              <a:t>轨道</a:t>
            </a:r>
            <a:endParaRPr kumimoji="1" lang="en-US" altLang="zh-CN" dirty="0"/>
          </a:p>
          <a:p>
            <a:r>
              <a:rPr kumimoji="1" lang="zh-CN" altLang="en-US" dirty="0"/>
              <a:t>现在</a:t>
            </a:r>
            <a:r>
              <a:rPr kumimoji="1" lang="en-US" altLang="zh-CN" dirty="0"/>
              <a:t>1</a:t>
            </a:r>
            <a:r>
              <a:rPr kumimoji="1" lang="zh-CN" altLang="en-US" dirty="0"/>
              <a:t>表示</a:t>
            </a:r>
            <a:r>
              <a:rPr kumimoji="1" lang="en-US" altLang="zh-CN" dirty="0" err="1"/>
              <a:t>pz</a:t>
            </a:r>
            <a:r>
              <a:rPr kumimoji="1" lang="zh-CN" altLang="en-US" dirty="0"/>
              <a:t>轨道</a:t>
            </a:r>
            <a:endParaRPr kumimoji="1" lang="en-US" altLang="zh-CN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21ADD7A-B5A0-FD40-86D4-178BF67176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115"/>
          <a:stretch/>
        </p:blipFill>
        <p:spPr>
          <a:xfrm>
            <a:off x="1250574" y="2673135"/>
            <a:ext cx="3632038" cy="3409931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55315BD3-39A6-D04D-B780-6DF545273BC4}"/>
              </a:ext>
            </a:extLst>
          </p:cNvPr>
          <p:cNvSpPr/>
          <p:nvPr/>
        </p:nvSpPr>
        <p:spPr>
          <a:xfrm>
            <a:off x="5334020" y="477234"/>
            <a:ext cx="5688145" cy="120032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zh-CN" altLang="en-US" sz="1200" dirty="0"/>
              <a:t> proj:</a:t>
            </a:r>
          </a:p>
          <a:p>
            <a:r>
              <a:rPr lang="zh-CN" altLang="en-US" sz="1200" dirty="0"/>
              <a:t>  orbt = 1</a:t>
            </a:r>
          </a:p>
          <a:p>
            <a:r>
              <a:rPr lang="zh-CN" altLang="en-US" sz="1200" dirty="0"/>
              <a:t>  ntau = 2</a:t>
            </a:r>
          </a:p>
          <a:p>
            <a:r>
              <a:rPr lang="zh-CN" altLang="en-US" sz="1200" dirty="0"/>
              <a:t>  0.6666666666666666  0.3333333333333333  0.0000000000000000 1 1</a:t>
            </a:r>
          </a:p>
          <a:p>
            <a:r>
              <a:rPr lang="zh-CN" altLang="en-US" sz="1200" dirty="0"/>
              <a:t>  0.3333333333333334  0.6666666666666667  0.0000000000000000 1 1</a:t>
            </a:r>
          </a:p>
          <a:p>
            <a:r>
              <a:rPr lang="zh-CN" altLang="en-US" sz="1200" dirty="0"/>
              <a:t>end projections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0677882-53F6-2043-B5B2-039323361C5C}"/>
              </a:ext>
            </a:extLst>
          </p:cNvPr>
          <p:cNvSpPr/>
          <p:nvPr/>
        </p:nvSpPr>
        <p:spPr>
          <a:xfrm>
            <a:off x="487438" y="2146818"/>
            <a:ext cx="35734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highlight>
                  <a:srgbClr val="FFFF00"/>
                </a:highlight>
              </a:rPr>
              <a:t>parkman@time:pz_test$</a:t>
            </a:r>
            <a:r>
              <a:rPr lang="en-US" altLang="zh-CN" dirty="0">
                <a:highlight>
                  <a:srgbClr val="FFFF00"/>
                </a:highlight>
              </a:rPr>
              <a:t> </a:t>
            </a:r>
            <a:r>
              <a:rPr lang="zh-CN" altLang="en-US" dirty="0">
                <a:solidFill>
                  <a:srgbClr val="0000FF"/>
                </a:solidFill>
              </a:rPr>
              <a:t>ir2tb_pz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94B6BE2-95BC-1B45-A2A2-F1E0688809DE}"/>
              </a:ext>
            </a:extLst>
          </p:cNvPr>
          <p:cNvSpPr/>
          <p:nvPr/>
        </p:nvSpPr>
        <p:spPr>
          <a:xfrm>
            <a:off x="777451" y="5246627"/>
            <a:ext cx="5693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G1-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6F27227B-9EEB-BB49-9736-B9E9FAE56AE5}"/>
              </a:ext>
            </a:extLst>
          </p:cNvPr>
          <p:cNvSpPr/>
          <p:nvPr/>
        </p:nvSpPr>
        <p:spPr>
          <a:xfrm>
            <a:off x="780630" y="3076237"/>
            <a:ext cx="6270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G1+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7787FC7A-96D8-AE4B-9B51-FDFEED23EA44}"/>
              </a:ext>
            </a:extLst>
          </p:cNvPr>
          <p:cNvSpPr/>
          <p:nvPr/>
        </p:nvSpPr>
        <p:spPr>
          <a:xfrm>
            <a:off x="4057673" y="5249088"/>
            <a:ext cx="5693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G1-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B095DEC6-521E-3044-996B-7A46FE49A41F}"/>
              </a:ext>
            </a:extLst>
          </p:cNvPr>
          <p:cNvSpPr/>
          <p:nvPr/>
        </p:nvSpPr>
        <p:spPr>
          <a:xfrm>
            <a:off x="4060852" y="3078698"/>
            <a:ext cx="6270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G1+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7372F163-3E79-7744-8DFE-5F75A8B416E0}"/>
              </a:ext>
            </a:extLst>
          </p:cNvPr>
          <p:cNvSpPr/>
          <p:nvPr/>
        </p:nvSpPr>
        <p:spPr>
          <a:xfrm>
            <a:off x="1739855" y="4571970"/>
            <a:ext cx="6270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G1+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BB4EF429-F50D-A04A-AE5B-6B4D996D1373}"/>
              </a:ext>
            </a:extLst>
          </p:cNvPr>
          <p:cNvSpPr/>
          <p:nvPr/>
        </p:nvSpPr>
        <p:spPr>
          <a:xfrm>
            <a:off x="1752074" y="3731788"/>
            <a:ext cx="5693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G1-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9C9B37FD-0977-1F43-BDFC-39F2FC73426E}"/>
              </a:ext>
            </a:extLst>
          </p:cNvPr>
          <p:cNvSpPr txBox="1"/>
          <p:nvPr/>
        </p:nvSpPr>
        <p:spPr>
          <a:xfrm>
            <a:off x="9677306" y="2178448"/>
            <a:ext cx="18517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若用满对称性</a:t>
            </a:r>
            <a:endParaRPr kumimoji="1" lang="en-US" altLang="zh-CN" dirty="0"/>
          </a:p>
          <a:p>
            <a:r>
              <a:rPr kumimoji="1" lang="zh-CN" altLang="en-US" dirty="0"/>
              <a:t>和</a:t>
            </a:r>
            <a:r>
              <a:rPr kumimoji="1" lang="en-US" altLang="zh-CN" dirty="0"/>
              <a:t>DFT</a:t>
            </a:r>
            <a:r>
              <a:rPr kumimoji="1" lang="zh-CN" altLang="en-US" dirty="0"/>
              <a:t>结果一致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768268EF-34BB-8B45-B4C6-27DD952DBF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115"/>
          <a:stretch/>
        </p:blipFill>
        <p:spPr>
          <a:xfrm>
            <a:off x="8991524" y="2970835"/>
            <a:ext cx="3632038" cy="3409931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B46F479D-410A-0044-8880-669AC44E3152}"/>
              </a:ext>
            </a:extLst>
          </p:cNvPr>
          <p:cNvSpPr/>
          <p:nvPr/>
        </p:nvSpPr>
        <p:spPr>
          <a:xfrm>
            <a:off x="8511657" y="5562544"/>
            <a:ext cx="5693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G2-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23FAFC31-44F2-A44E-AF07-226BEEC65517}"/>
              </a:ext>
            </a:extLst>
          </p:cNvPr>
          <p:cNvSpPr/>
          <p:nvPr/>
        </p:nvSpPr>
        <p:spPr>
          <a:xfrm>
            <a:off x="8501554" y="3362456"/>
            <a:ext cx="6270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G</a:t>
            </a:r>
            <a:r>
              <a:rPr lang="en-US" altLang="zh-CN" dirty="0"/>
              <a:t>4+</a:t>
            </a:r>
            <a:endParaRPr lang="zh-CN" altLang="en-US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4C6CC8B8-E9C5-BE4F-BFE1-FCF9F121B995}"/>
              </a:ext>
            </a:extLst>
          </p:cNvPr>
          <p:cNvSpPr/>
          <p:nvPr/>
        </p:nvSpPr>
        <p:spPr>
          <a:xfrm>
            <a:off x="11668557" y="5579287"/>
            <a:ext cx="5693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G2-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9381AF73-66D9-274E-9900-581DDB5DC40B}"/>
              </a:ext>
            </a:extLst>
          </p:cNvPr>
          <p:cNvSpPr/>
          <p:nvPr/>
        </p:nvSpPr>
        <p:spPr>
          <a:xfrm>
            <a:off x="11658454" y="3379199"/>
            <a:ext cx="6270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G</a:t>
            </a:r>
            <a:r>
              <a:rPr lang="en-US" altLang="zh-CN" dirty="0"/>
              <a:t>4+</a:t>
            </a:r>
            <a:endParaRPr lang="zh-CN" altLang="en-US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E0046E90-6DD7-A94E-AF57-95B60045D89F}"/>
              </a:ext>
            </a:extLst>
          </p:cNvPr>
          <p:cNvSpPr/>
          <p:nvPr/>
        </p:nvSpPr>
        <p:spPr>
          <a:xfrm>
            <a:off x="9803847" y="4941302"/>
            <a:ext cx="6270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G</a:t>
            </a:r>
            <a:r>
              <a:rPr lang="en-US" altLang="zh-CN" dirty="0"/>
              <a:t>4+</a:t>
            </a:r>
            <a:endParaRPr lang="zh-CN" altLang="en-US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1A9911D5-B52D-7A41-AC5B-E0A8A22DB711}"/>
              </a:ext>
            </a:extLst>
          </p:cNvPr>
          <p:cNvSpPr/>
          <p:nvPr/>
        </p:nvSpPr>
        <p:spPr>
          <a:xfrm>
            <a:off x="9788831" y="3916454"/>
            <a:ext cx="5693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G</a:t>
            </a:r>
            <a:r>
              <a:rPr lang="en-US" altLang="zh-CN" dirty="0"/>
              <a:t>2-</a:t>
            </a:r>
            <a:endParaRPr lang="zh-CN" altLang="en-US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C564FEEB-3BC7-0945-A117-BE49FC9963AF}"/>
              </a:ext>
            </a:extLst>
          </p:cNvPr>
          <p:cNvSpPr txBox="1"/>
          <p:nvPr/>
        </p:nvSpPr>
        <p:spPr>
          <a:xfrm>
            <a:off x="381150" y="6273821"/>
            <a:ext cx="4442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如有需要可以稍作调整 作出：</a:t>
            </a:r>
            <a:r>
              <a:rPr lang="zh-CN" altLang="en-US" dirty="0">
                <a:solidFill>
                  <a:srgbClr val="0000FF"/>
                </a:solidFill>
              </a:rPr>
              <a:t> ir2tb_p</a:t>
            </a:r>
            <a:r>
              <a:rPr lang="en-US" altLang="zh-CN" dirty="0" err="1">
                <a:solidFill>
                  <a:srgbClr val="0000FF"/>
                </a:solidFill>
              </a:rPr>
              <a:t>xpy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2259346"/>
      </p:ext>
    </p:extLst>
  </p:cSld>
  <p:clrMapOvr>
    <a:masterClrMapping/>
  </p:clrMapOvr>
  <p:transition spd="slow" advTm="8000">
    <p:cover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2AE0A1BF-B98A-314A-B416-8E6794655505}"/>
              </a:ext>
            </a:extLst>
          </p:cNvPr>
          <p:cNvSpPr txBox="1"/>
          <p:nvPr/>
        </p:nvSpPr>
        <p:spPr>
          <a:xfrm>
            <a:off x="457348" y="457278"/>
            <a:ext cx="5951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TBSK</a:t>
            </a:r>
            <a:r>
              <a:rPr kumimoji="1" lang="zh-CN" altLang="en-US" dirty="0"/>
              <a:t> </a:t>
            </a:r>
            <a:r>
              <a:rPr kumimoji="1" lang="en-US" altLang="zh-CN" dirty="0"/>
              <a:t>TBG</a:t>
            </a:r>
            <a:r>
              <a:rPr kumimoji="1" lang="zh-CN" altLang="en-US" dirty="0"/>
              <a:t> </a:t>
            </a:r>
            <a:r>
              <a:rPr kumimoji="1" lang="en-US" altLang="zh-CN" dirty="0"/>
              <a:t>RCN</a:t>
            </a:r>
            <a:r>
              <a:rPr kumimoji="1" lang="zh-CN" altLang="en-US" dirty="0"/>
              <a:t> </a:t>
            </a:r>
            <a:r>
              <a:rPr kumimoji="1" lang="en-US" altLang="zh-CN" dirty="0"/>
              <a:t>Calculation &amp; </a:t>
            </a:r>
            <a:r>
              <a:rPr kumimoji="1" lang="zh-CN" altLang="en-US" dirty="0"/>
              <a:t>自动生成 </a:t>
            </a:r>
            <a:r>
              <a:rPr kumimoji="1" lang="en-US" altLang="zh-CN" dirty="0" err="1"/>
              <a:t>tbbox.in</a:t>
            </a:r>
            <a:r>
              <a:rPr kumimoji="1" lang="en-US" altLang="zh-CN" dirty="0"/>
              <a:t> </a:t>
            </a:r>
            <a:r>
              <a:rPr kumimoji="1" lang="zh-CN" altLang="en-US" dirty="0"/>
              <a:t>文件 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083B78B-02DC-2544-BF83-D352792543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27897" y="895727"/>
            <a:ext cx="4876672" cy="3657504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92C52ED8-1646-1542-961A-7196AA68E4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4278" y="2317766"/>
            <a:ext cx="1219200" cy="10033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C48E7BE-687A-1540-9DA6-15293267A1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140" y="4666267"/>
            <a:ext cx="2895524" cy="183550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7B5D906-A0DD-E347-90AD-6BA2F97812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48681" y="1066862"/>
            <a:ext cx="3294637" cy="1842638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3BCF8F0D-54DB-374E-A787-8A70A3A7263E}"/>
              </a:ext>
            </a:extLst>
          </p:cNvPr>
          <p:cNvSpPr/>
          <p:nvPr/>
        </p:nvSpPr>
        <p:spPr>
          <a:xfrm>
            <a:off x="4076716" y="3565727"/>
            <a:ext cx="3666602" cy="2492990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zh-CN" altLang="en-US" sz="1200" dirty="0"/>
              <a:t>k = 0.000000 0.000000 0.000000</a:t>
            </a:r>
          </a:p>
          <a:p>
            <a:endParaRPr lang="zh-CN" altLang="en-US" sz="1200" dirty="0"/>
          </a:p>
          <a:p>
            <a:r>
              <a:rPr lang="zh-CN" altLang="en-US" sz="1200" dirty="0"/>
              <a:t>bnd ndg  eigval     E          C2</a:t>
            </a:r>
          </a:p>
          <a:p>
            <a:r>
              <a:rPr lang="zh-CN" altLang="en-US" sz="1200" dirty="0"/>
              <a:t>  1  1-12.672149 1.00+0.00i  1.00+0.00i =G1</a:t>
            </a:r>
          </a:p>
          <a:p>
            <a:r>
              <a:rPr lang="zh-CN" altLang="en-US" sz="1200" dirty="0"/>
              <a:t>  2  1 -7.495314 1.00+0.00i  1.00+0.00i =G1</a:t>
            </a:r>
          </a:p>
          <a:p>
            <a:r>
              <a:rPr lang="zh-CN" altLang="en-US" sz="1200" dirty="0"/>
              <a:t>  3  1 -4.519752 1.00+0.00i  1.00+0.00i =G1</a:t>
            </a:r>
          </a:p>
          <a:p>
            <a:r>
              <a:rPr lang="zh-CN" altLang="en-US" sz="1200" dirty="0"/>
              <a:t>  4  2 -4.449196 2.00+0.00i -2.00+0.00i =G2 + G2</a:t>
            </a:r>
          </a:p>
          <a:p>
            <a:r>
              <a:rPr lang="zh-CN" altLang="en-US" sz="1200" dirty="0"/>
              <a:t>  6  1 -4.378744 1.00+0.00i -1.00+0.00i =G2</a:t>
            </a:r>
          </a:p>
          <a:p>
            <a:r>
              <a:rPr lang="zh-CN" altLang="en-US" sz="1200" dirty="0"/>
              <a:t>  7  2 -4.374895 2.00+0.00i  2.00+0.00i =G1 + G1</a:t>
            </a:r>
          </a:p>
          <a:p>
            <a:r>
              <a:rPr lang="zh-CN" altLang="en-US" sz="1200" dirty="0"/>
              <a:t>  9  1 -2.339717 1.00+0.00i -1.00+0.00i =G2</a:t>
            </a:r>
          </a:p>
          <a:p>
            <a:r>
              <a:rPr lang="zh-CN" altLang="en-US" sz="1200" dirty="0"/>
              <a:t> 10  2 -2.332344 2.00+0.00i  2.00+0.00i =G1 + G1</a:t>
            </a:r>
          </a:p>
          <a:p>
            <a:r>
              <a:rPr lang="zh-CN" altLang="en-US" sz="1200" dirty="0"/>
              <a:t> 12  2 -2.260934 2.00+0.00i -2.00+0.00i =G2 + G2</a:t>
            </a:r>
          </a:p>
          <a:p>
            <a:r>
              <a:rPr lang="zh-CN" altLang="en-US" sz="1200" dirty="0"/>
              <a:t> 14  1 -2.186501 1.00+0.00i  1.00+0.00i =G1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3F9D704-2692-C449-8A79-D20BC7A1E4E0}"/>
              </a:ext>
            </a:extLst>
          </p:cNvPr>
          <p:cNvSpPr/>
          <p:nvPr/>
        </p:nvSpPr>
        <p:spPr>
          <a:xfrm>
            <a:off x="7904649" y="3531729"/>
            <a:ext cx="3615895" cy="2970044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zh-CN" altLang="en-US" sz="1100" dirty="0"/>
              <a:t>k = 0.</a:t>
            </a:r>
            <a:r>
              <a:rPr lang="en-US" altLang="zh-CN" sz="1100" dirty="0"/>
              <a:t>5</a:t>
            </a:r>
            <a:r>
              <a:rPr lang="zh-CN" altLang="en-US" sz="1100" dirty="0"/>
              <a:t>00000 0.000000 0.000000</a:t>
            </a:r>
            <a:endParaRPr lang="en-US" altLang="zh-CN" sz="1100" dirty="0"/>
          </a:p>
          <a:p>
            <a:endParaRPr lang="en-US" altLang="zh-CN" sz="1100" dirty="0"/>
          </a:p>
          <a:p>
            <a:r>
              <a:rPr lang="zh-CN" altLang="en-US" sz="1100" dirty="0"/>
              <a:t>bnd ndg  eigval     E          C2</a:t>
            </a:r>
          </a:p>
          <a:p>
            <a:r>
              <a:rPr lang="zh-CN" altLang="en-US" sz="1100" dirty="0"/>
              <a:t>  1  1 -9.975976 1.00+0.00i  1.00+0.00i =G1</a:t>
            </a:r>
          </a:p>
          <a:p>
            <a:r>
              <a:rPr lang="zh-CN" altLang="en-US" sz="1100" dirty="0"/>
              <a:t>  2  1 -9.964767 1.00+0.00i -1.00-0.00i =G2</a:t>
            </a:r>
          </a:p>
          <a:p>
            <a:r>
              <a:rPr lang="zh-CN" altLang="en-US" sz="1100" dirty="0"/>
              <a:t>  3  1 -5.949124 1.00+0.00i  1.00+0.00i =G1</a:t>
            </a:r>
          </a:p>
          <a:p>
            <a:r>
              <a:rPr lang="zh-CN" altLang="en-US" sz="1100" dirty="0"/>
              <a:t>  4  1 -5.939192 1.00+0.00i -1.00-0.00i =G2</a:t>
            </a:r>
          </a:p>
          <a:p>
            <a:r>
              <a:rPr lang="zh-CN" altLang="en-US" sz="1100" dirty="0"/>
              <a:t>  5  1 -5.849436 1.00+0.00i -1.00-0.00i =G2</a:t>
            </a:r>
          </a:p>
          <a:p>
            <a:r>
              <a:rPr lang="zh-CN" altLang="en-US" sz="1100" dirty="0"/>
              <a:t>  6  1 -5.842201 1.00+0.00i  1.00+0.00i =G1</a:t>
            </a:r>
          </a:p>
          <a:p>
            <a:r>
              <a:rPr lang="zh-CN" altLang="en-US" sz="1100" dirty="0"/>
              <a:t>  7  1 -3.302356 1.00+0.00i -1.00-0.00i =G2</a:t>
            </a:r>
          </a:p>
          <a:p>
            <a:r>
              <a:rPr lang="zh-CN" altLang="en-US" sz="1100" dirty="0"/>
              <a:t>  8  1 -3.291330 1.00+0.00i  1.00+0.00i =G1</a:t>
            </a:r>
          </a:p>
          <a:p>
            <a:r>
              <a:rPr lang="zh-CN" altLang="en-US" sz="1100" dirty="0"/>
              <a:t>  9  1 -2.229872 1.00+0.00i -1.00-0.00i =G2</a:t>
            </a:r>
          </a:p>
          <a:p>
            <a:r>
              <a:rPr lang="zh-CN" altLang="en-US" sz="1100" dirty="0"/>
              <a:t> 10  1 -2.150658 1.00+0.00i -1.00-0.00i =G2</a:t>
            </a:r>
          </a:p>
          <a:p>
            <a:r>
              <a:rPr lang="zh-CN" altLang="en-US" sz="1100" dirty="0"/>
              <a:t> 11  1 -1.110175 1.00+0.00i  1.00+0.00i =G1</a:t>
            </a:r>
          </a:p>
          <a:p>
            <a:r>
              <a:rPr lang="zh-CN" altLang="en-US" sz="1100" dirty="0"/>
              <a:t> 12  1 -0.692852 1.00+0.00i  1.00+0.00i =G1</a:t>
            </a:r>
          </a:p>
          <a:p>
            <a:r>
              <a:rPr lang="zh-CN" altLang="en-US" sz="1100" dirty="0"/>
              <a:t> 13  1 -0.684786 1.00+0.00i -1.00-0.00i =G2</a:t>
            </a:r>
          </a:p>
          <a:p>
            <a:r>
              <a:rPr lang="zh-CN" altLang="en-US" sz="1100" dirty="0"/>
              <a:t> 14  1 -0.323143 1.00+0.00i -1.00-0.00i =G2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D8B4CA2-FDDD-3C4A-8554-740AC5285615}"/>
              </a:ext>
            </a:extLst>
          </p:cNvPr>
          <p:cNvSpPr txBox="1"/>
          <p:nvPr/>
        </p:nvSpPr>
        <p:spPr>
          <a:xfrm>
            <a:off x="6403952" y="621605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-6</a:t>
            </a:r>
            <a:endParaRPr kumimoji="1"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C8B5DD7-CDC3-DE4F-9ABE-30E41C6EC173}"/>
              </a:ext>
            </a:extLst>
          </p:cNvPr>
          <p:cNvSpPr txBox="1"/>
          <p:nvPr/>
        </p:nvSpPr>
        <p:spPr>
          <a:xfrm>
            <a:off x="9512933" y="6488668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-8</a:t>
            </a:r>
            <a:endParaRPr kumimoji="1"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E822363-1AFE-B24A-8B48-06A9009FB5DA}"/>
              </a:ext>
            </a:extLst>
          </p:cNvPr>
          <p:cNvSpPr txBox="1"/>
          <p:nvPr/>
        </p:nvSpPr>
        <p:spPr>
          <a:xfrm>
            <a:off x="8489575" y="1295456"/>
            <a:ext cx="2890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（</a:t>
            </a:r>
            <a:r>
              <a:rPr kumimoji="1" lang="en-US" altLang="zh-CN" dirty="0"/>
              <a:t>-6</a:t>
            </a:r>
            <a:r>
              <a:rPr kumimoji="1" lang="zh-CN" altLang="en-US" dirty="0"/>
              <a:t> </a:t>
            </a:r>
            <a:r>
              <a:rPr kumimoji="1" lang="en-US" altLang="zh-CN" dirty="0"/>
              <a:t>+</a:t>
            </a:r>
            <a:r>
              <a:rPr kumimoji="1" lang="zh-CN" altLang="en-US" dirty="0"/>
              <a:t> </a:t>
            </a:r>
            <a:r>
              <a:rPr kumimoji="1" lang="en-US" altLang="zh-CN" dirty="0"/>
              <a:t>-8</a:t>
            </a:r>
            <a:r>
              <a:rPr kumimoji="1" lang="zh-CN" altLang="en-US" dirty="0"/>
              <a:t>*</a:t>
            </a:r>
            <a:r>
              <a:rPr kumimoji="1" lang="en-US" altLang="zh-CN" dirty="0"/>
              <a:t>3</a:t>
            </a:r>
            <a:r>
              <a:rPr kumimoji="1" lang="zh-CN" altLang="en-US" dirty="0"/>
              <a:t> ）</a:t>
            </a:r>
            <a:r>
              <a:rPr kumimoji="1" lang="en-US" altLang="zh-CN" dirty="0"/>
              <a:t>/2</a:t>
            </a:r>
            <a:r>
              <a:rPr kumimoji="1" lang="zh-CN" altLang="en-US" dirty="0"/>
              <a:t> </a:t>
            </a:r>
            <a:r>
              <a:rPr kumimoji="1" lang="en-US" altLang="zh-CN" dirty="0"/>
              <a:t>mod</a:t>
            </a:r>
            <a:r>
              <a:rPr kumimoji="1" lang="zh-CN" altLang="en-US" dirty="0"/>
              <a:t> </a:t>
            </a:r>
            <a:r>
              <a:rPr kumimoji="1" lang="en-US" altLang="zh-CN" dirty="0"/>
              <a:t>2</a:t>
            </a:r>
            <a:r>
              <a:rPr kumimoji="1" lang="zh-CN" altLang="en-US" dirty="0"/>
              <a:t> </a:t>
            </a:r>
            <a:r>
              <a:rPr kumimoji="1" lang="en-US" altLang="zh-CN"/>
              <a:t>= 1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3759446"/>
      </p:ext>
    </p:extLst>
  </p:cSld>
  <p:clrMapOvr>
    <a:masterClrMapping/>
  </p:clrMapOvr>
  <p:transition spd="slow" advTm="8000">
    <p:cover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51DBE12F-9FA0-6C4F-AC04-4508FCC1C878}"/>
              </a:ext>
            </a:extLst>
          </p:cNvPr>
          <p:cNvSpPr txBox="1"/>
          <p:nvPr/>
        </p:nvSpPr>
        <p:spPr>
          <a:xfrm>
            <a:off x="381150" y="38108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旋转矩阵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96D8D6BC-C106-DC45-95A0-22604D9B9326}"/>
              </a:ext>
            </a:extLst>
          </p:cNvPr>
          <p:cNvSpPr/>
          <p:nvPr/>
        </p:nvSpPr>
        <p:spPr>
          <a:xfrm>
            <a:off x="457348" y="914466"/>
            <a:ext cx="109725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333333"/>
                </a:solidFill>
                <a:latin typeface="arial" panose="020B0604020202020204" pitchFamily="34" charset="0"/>
              </a:rPr>
              <a:t>向量旋转公式最早由法国数学家本杰明</a:t>
            </a:r>
            <a:r>
              <a:rPr lang="en-US" altLang="zh-CN" dirty="0">
                <a:solidFill>
                  <a:srgbClr val="333333"/>
                </a:solidFill>
                <a:latin typeface="arial" panose="020B0604020202020204" pitchFamily="34" charset="0"/>
              </a:rPr>
              <a:t>·</a:t>
            </a:r>
            <a:r>
              <a:rPr lang="zh-CN" altLang="en-US" dirty="0">
                <a:solidFill>
                  <a:srgbClr val="333333"/>
                </a:solidFill>
                <a:latin typeface="arial" panose="020B0604020202020204" pitchFamily="34" charset="0"/>
              </a:rPr>
              <a:t>奥伦德</a:t>
            </a:r>
            <a:r>
              <a:rPr lang="en-US" altLang="zh-CN" dirty="0">
                <a:solidFill>
                  <a:srgbClr val="333333"/>
                </a:solidFill>
                <a:latin typeface="arial" panose="020B0604020202020204" pitchFamily="34" charset="0"/>
              </a:rPr>
              <a:t>·</a:t>
            </a:r>
            <a:r>
              <a:rPr lang="zh-CN" altLang="en-US" dirty="0">
                <a:solidFill>
                  <a:srgbClr val="333333"/>
                </a:solidFill>
                <a:latin typeface="arial" panose="020B0604020202020204" pitchFamily="34" charset="0"/>
              </a:rPr>
              <a:t>罗德里格</a:t>
            </a:r>
            <a:r>
              <a:rPr lang="en-US" altLang="zh-CN" dirty="0">
                <a:solidFill>
                  <a:srgbClr val="333333"/>
                </a:solidFill>
                <a:latin typeface="arial" panose="020B0604020202020204" pitchFamily="34" charset="0"/>
              </a:rPr>
              <a:t>(Benjamin </a:t>
            </a:r>
            <a:r>
              <a:rPr lang="en-US" altLang="zh-CN" dirty="0" err="1">
                <a:solidFill>
                  <a:srgbClr val="333333"/>
                </a:solidFill>
                <a:latin typeface="arial" panose="020B0604020202020204" pitchFamily="34" charset="0"/>
              </a:rPr>
              <a:t>Olinde</a:t>
            </a:r>
            <a:r>
              <a:rPr lang="en-US" altLang="zh-CN" dirty="0">
                <a:solidFill>
                  <a:srgbClr val="333333"/>
                </a:solidFill>
                <a:latin typeface="arial" panose="020B0604020202020204" pitchFamily="34" charset="0"/>
              </a:rPr>
              <a:t> Rodrigues(1795–1851))</a:t>
            </a:r>
            <a:r>
              <a:rPr lang="zh-CN" altLang="en-US" dirty="0">
                <a:solidFill>
                  <a:srgbClr val="333333"/>
                </a:solidFill>
                <a:latin typeface="arial" panose="020B0604020202020204" pitchFamily="34" charset="0"/>
              </a:rPr>
              <a:t>导出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60DC295E-95A3-9A41-813B-80A716CC5ABC}"/>
                  </a:ext>
                </a:extLst>
              </p:cNvPr>
              <p:cNvSpPr/>
              <p:nvPr/>
            </p:nvSpPr>
            <p:spPr>
              <a:xfrm>
                <a:off x="533546" y="1447852"/>
                <a:ext cx="516083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ctrlPr>
                            <a:rPr lang="zh-CN" alt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b="1">
                                  <a:latin typeface="Cambria Math" panose="02040503050406030204" pitchFamily="18" charset="0"/>
                                </a:rPr>
                                <m:t>𝐯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zh-CN" altLang="en-US" b="0" i="0">
                                  <a:latin typeface="Cambria Math" panose="02040503050406030204" pitchFamily="18" charset="0"/>
                                </a:rPr>
                                <m:t>rot</m:t>
                              </m:r>
                            </m:sub>
                          </m:sSub>
                          <m:r>
                            <a:rPr lang="zh-CN" altLang="en-US" b="0" i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zh-CN" altLang="en-US" b="1" i="0">
                              <a:latin typeface="Cambria Math" panose="02040503050406030204" pitchFamily="18" charset="0"/>
                            </a:rPr>
                            <m:t>𝐯</m:t>
                          </m:r>
                          <m:r>
                            <m:rPr>
                              <m:sty m:val="p"/>
                            </m:rPr>
                            <a:rPr lang="zh-CN" altLang="en-US" b="0" i="0">
                              <a:latin typeface="Cambria Math" panose="02040503050406030204" pitchFamily="18" charset="0"/>
                            </a:rPr>
                            <m:t>co</m:t>
                          </m:r>
                          <m:func>
                            <m:funcPr>
                              <m:ctrlPr>
                                <a:rPr lang="zh-CN" altLang="en-US" b="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zh-CN" altLang="en-US" b="0" i="0">
                                  <a:latin typeface="Cambria Math" panose="02040503050406030204" pitchFamily="18" charset="0"/>
                                </a:rPr>
                                <m:t>s</m:t>
                              </m:r>
                            </m:fName>
                            <m:e>
                              <m:r>
                                <a:rPr lang="zh-CN" altLang="en-US" b="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  <m:r>
                            <a:rPr lang="zh-CN" altLang="en-US" b="0" i="0">
                              <a:latin typeface="Cambria Math" panose="02040503050406030204" pitchFamily="18" charset="0"/>
                            </a:rPr>
                            <m:t>+(</m:t>
                          </m:r>
                          <m:r>
                            <a:rPr lang="zh-CN" altLang="en-US" b="1" i="0">
                              <a:latin typeface="Cambria Math" panose="02040503050406030204" pitchFamily="18" charset="0"/>
                            </a:rPr>
                            <m:t>𝐤</m:t>
                          </m:r>
                          <m:r>
                            <a:rPr lang="zh-CN" altLang="en-US" b="0" i="0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zh-CN" altLang="en-US" b="1" i="0">
                              <a:latin typeface="Cambria Math" panose="02040503050406030204" pitchFamily="18" charset="0"/>
                            </a:rPr>
                            <m:t>𝐯</m:t>
                          </m:r>
                          <m:r>
                            <a:rPr lang="zh-CN" altLang="en-US" b="0" i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m:rPr>
                              <m:sty m:val="p"/>
                            </m:rPr>
                            <a:rPr lang="zh-CN" altLang="en-US" b="0" i="0">
                              <a:latin typeface="Cambria Math" panose="02040503050406030204" pitchFamily="18" charset="0"/>
                            </a:rPr>
                            <m:t>si</m:t>
                          </m:r>
                          <m:func>
                            <m:funcPr>
                              <m:ctrlPr>
                                <a:rPr lang="zh-CN" altLang="en-US" b="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zh-CN" altLang="en-US" b="0" i="0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fName>
                            <m:e>
                              <m:r>
                                <a:rPr lang="zh-CN" altLang="en-US" b="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  <m:r>
                            <a:rPr lang="zh-CN" altLang="en-US" b="0" i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zh-CN" altLang="en-US" b="1" i="0">
                              <a:latin typeface="Cambria Math" panose="02040503050406030204" pitchFamily="18" charset="0"/>
                            </a:rPr>
                            <m:t>𝐤</m:t>
                          </m:r>
                          <m:r>
                            <a:rPr lang="zh-CN" altLang="en-US" b="0" i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b="1" i="0">
                              <a:latin typeface="Cambria Math" panose="02040503050406030204" pitchFamily="18" charset="0"/>
                            </a:rPr>
                            <m:t>𝐤</m:t>
                          </m:r>
                          <m:r>
                            <a:rPr lang="zh-CN" altLang="en-US" b="0" i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zh-CN" altLang="en-US" b="1" i="0">
                              <a:latin typeface="Cambria Math" panose="02040503050406030204" pitchFamily="18" charset="0"/>
                            </a:rPr>
                            <m:t>𝐯</m:t>
                          </m:r>
                          <m:r>
                            <a:rPr lang="zh-CN" altLang="en-US" b="0" i="0">
                              <a:latin typeface="Cambria Math" panose="02040503050406030204" pitchFamily="18" charset="0"/>
                            </a:rPr>
                            <m:t>)(1−</m:t>
                          </m:r>
                          <m:r>
                            <m:rPr>
                              <m:sty m:val="p"/>
                            </m:rPr>
                            <a:rPr lang="zh-CN" altLang="en-US" b="0" i="0">
                              <a:latin typeface="Cambria Math" panose="02040503050406030204" pitchFamily="18" charset="0"/>
                            </a:rPr>
                            <m:t>co</m:t>
                          </m:r>
                          <m:func>
                            <m:funcPr>
                              <m:ctrlPr>
                                <a:rPr lang="zh-CN" altLang="en-US" b="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zh-CN" altLang="en-US" b="0" i="0">
                                  <a:latin typeface="Cambria Math" panose="02040503050406030204" pitchFamily="18" charset="0"/>
                                </a:rPr>
                                <m:t>s</m:t>
                              </m:r>
                            </m:fName>
                            <m:e>
                              <m:r>
                                <a:rPr lang="zh-CN" altLang="en-US" b="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60DC295E-95A3-9A41-813B-80A716CC5A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546" y="1447852"/>
                <a:ext cx="5160836" cy="369332"/>
              </a:xfrm>
              <a:prstGeom prst="rect">
                <a:avLst/>
              </a:prstGeom>
              <a:blipFill>
                <a:blip r:embed="rId2"/>
                <a:stretch>
                  <a:fillRect t="-113333" r="-3686" b="-18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2">
            <a:extLst>
              <a:ext uri="{FF2B5EF4-FFF2-40B4-BE49-F238E27FC236}">
                <a16:creationId xmlns:a16="http://schemas.microsoft.com/office/drawing/2014/main" id="{A423C3C0-0D32-8244-8BEB-80C5CFE4F1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8746" y="2322025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AutoShape 3" descr="v">
            <a:extLst>
              <a:ext uri="{FF2B5EF4-FFF2-40B4-BE49-F238E27FC236}">
                <a16:creationId xmlns:a16="http://schemas.microsoft.com/office/drawing/2014/main" id="{0B443180-F5F7-6742-B08E-B33EE28CEB5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184346" y="236222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" name="AutoShape 4" descr="\mathbb {R} ^{3}">
            <a:extLst>
              <a:ext uri="{FF2B5EF4-FFF2-40B4-BE49-F238E27FC236}">
                <a16:creationId xmlns:a16="http://schemas.microsoft.com/office/drawing/2014/main" id="{32FFD54F-C7E8-1240-8B4E-01143068162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873321" y="236222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" name="AutoShape 5" descr="k">
            <a:extLst>
              <a:ext uri="{FF2B5EF4-FFF2-40B4-BE49-F238E27FC236}">
                <a16:creationId xmlns:a16="http://schemas.microsoft.com/office/drawing/2014/main" id="{831E848C-292F-7E4A-9903-D5D642E7F09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981396" y="236222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" name="AutoShape 6" descr="\theta ">
            <a:extLst>
              <a:ext uri="{FF2B5EF4-FFF2-40B4-BE49-F238E27FC236}">
                <a16:creationId xmlns:a16="http://schemas.microsoft.com/office/drawing/2014/main" id="{D901EAB9-1CC0-7C4F-B87B-03F1157CCF4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067371" y="236222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" name="AutoShape 7" descr="v">
            <a:extLst>
              <a:ext uri="{FF2B5EF4-FFF2-40B4-BE49-F238E27FC236}">
                <a16:creationId xmlns:a16="http://schemas.microsoft.com/office/drawing/2014/main" id="{8BBE202E-6711-AF49-B30B-6B3D6C9C017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616646" y="236222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" name="AutoShape 8" descr="k">
            <a:extLst>
              <a:ext uri="{FF2B5EF4-FFF2-40B4-BE49-F238E27FC236}">
                <a16:creationId xmlns:a16="http://schemas.microsoft.com/office/drawing/2014/main" id="{072562E6-3419-EB4A-B681-404D9448066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165921" y="236222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E09FBB31-8364-344D-9DBA-551A1F4E0AF9}"/>
              </a:ext>
            </a:extLst>
          </p:cNvPr>
          <p:cNvSpPr/>
          <p:nvPr/>
        </p:nvSpPr>
        <p:spPr>
          <a:xfrm>
            <a:off x="5793704" y="1310623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eaLnBrk="0" hangingPunct="0"/>
            <a:r>
              <a:rPr lang="en-US" altLang="zh-CN" dirty="0">
                <a:solidFill>
                  <a:srgbClr val="202122"/>
                </a:solidFill>
                <a:cs typeface="Arial" panose="020B0604020202020204" pitchFamily="34" charset="0"/>
              </a:rPr>
              <a:t>v</a:t>
            </a:r>
            <a:r>
              <a:rPr lang="zh-CN" altLang="zh-CN" dirty="0">
                <a:solidFill>
                  <a:srgbClr val="202122"/>
                </a:solidFill>
                <a:cs typeface="Arial" panose="020B0604020202020204" pitchFamily="34" charset="0"/>
              </a:rPr>
              <a:t>是在 </a:t>
            </a:r>
            <a:r>
              <a:rPr lang="en-US" altLang="zh-CN" dirty="0">
                <a:solidFill>
                  <a:srgbClr val="202122"/>
                </a:solidFill>
                <a:cs typeface="Arial" panose="020B0604020202020204" pitchFamily="34" charset="0"/>
              </a:rPr>
              <a:t>R3</a:t>
            </a:r>
            <a:r>
              <a:rPr lang="zh-CN" altLang="zh-CN" dirty="0">
                <a:solidFill>
                  <a:srgbClr val="202122"/>
                </a:solidFill>
                <a:cs typeface="Arial" panose="020B0604020202020204" pitchFamily="34" charset="0"/>
              </a:rPr>
              <a:t> 中的向量， </a:t>
            </a:r>
            <a:r>
              <a:rPr lang="en-US" altLang="zh-CN" dirty="0">
                <a:solidFill>
                  <a:srgbClr val="202122"/>
                </a:solidFill>
                <a:cs typeface="Arial" panose="020B0604020202020204" pitchFamily="34" charset="0"/>
              </a:rPr>
              <a:t>k</a:t>
            </a:r>
            <a:r>
              <a:rPr lang="zh-CN" altLang="zh-CN" dirty="0">
                <a:solidFill>
                  <a:srgbClr val="202122"/>
                </a:solidFill>
                <a:cs typeface="Arial" panose="020B0604020202020204" pitchFamily="34" charset="0"/>
              </a:rPr>
              <a:t>  是与转轴同向的</a:t>
            </a:r>
            <a:r>
              <a:rPr lang="zh-CN" altLang="zh-CN" dirty="0">
                <a:solidFill>
                  <a:srgbClr val="0645AD"/>
                </a:solidFill>
                <a:cs typeface="Arial" panose="020B0604020202020204" pitchFamily="34" charset="0"/>
                <a:hlinkClick r:id="rId3"/>
              </a:rPr>
              <a:t>单位向量</a:t>
            </a:r>
            <a:r>
              <a:rPr lang="zh-CN" altLang="zh-CN" dirty="0">
                <a:solidFill>
                  <a:srgbClr val="202122"/>
                </a:solidFill>
                <a:cs typeface="Arial" panose="020B0604020202020204" pitchFamily="34" charset="0"/>
              </a:rPr>
              <a:t>，    </a:t>
            </a:r>
            <a:r>
              <a:rPr lang="en-US" altLang="zh-CN" dirty="0">
                <a:solidFill>
                  <a:srgbClr val="202122"/>
                </a:solidFill>
                <a:cs typeface="Arial" panose="020B0604020202020204" pitchFamily="34" charset="0"/>
              </a:rPr>
              <a:t>theta</a:t>
            </a:r>
            <a:r>
              <a:rPr lang="zh-CN" altLang="zh-CN" dirty="0">
                <a:solidFill>
                  <a:srgbClr val="202122"/>
                </a:solidFill>
                <a:cs typeface="Arial" panose="020B0604020202020204" pitchFamily="34" charset="0"/>
              </a:rPr>
              <a:t> 是  </a:t>
            </a:r>
            <a:r>
              <a:rPr lang="en-US" altLang="zh-CN" dirty="0">
                <a:solidFill>
                  <a:srgbClr val="202122"/>
                </a:solidFill>
                <a:cs typeface="Arial" panose="020B0604020202020204" pitchFamily="34" charset="0"/>
              </a:rPr>
              <a:t>v</a:t>
            </a:r>
            <a:r>
              <a:rPr lang="zh-CN" altLang="zh-CN" dirty="0">
                <a:solidFill>
                  <a:srgbClr val="202122"/>
                </a:solidFill>
                <a:cs typeface="Arial" panose="020B0604020202020204" pitchFamily="34" charset="0"/>
              </a:rPr>
              <a:t> 绕  </a:t>
            </a:r>
            <a:r>
              <a:rPr lang="en-US" altLang="zh-CN" dirty="0">
                <a:solidFill>
                  <a:srgbClr val="202122"/>
                </a:solidFill>
                <a:cs typeface="Arial" panose="020B0604020202020204" pitchFamily="34" charset="0"/>
              </a:rPr>
              <a:t>k</a:t>
            </a:r>
            <a:r>
              <a:rPr lang="zh-CN" altLang="zh-CN" dirty="0">
                <a:solidFill>
                  <a:srgbClr val="202122"/>
                </a:solidFill>
                <a:cs typeface="Arial" panose="020B0604020202020204" pitchFamily="34" charset="0"/>
              </a:rPr>
              <a:t>  的</a:t>
            </a:r>
            <a:r>
              <a:rPr lang="zh-CN" altLang="zh-CN" dirty="0">
                <a:solidFill>
                  <a:srgbClr val="0645AD"/>
                </a:solidFill>
                <a:cs typeface="Arial" panose="020B0604020202020204" pitchFamily="34" charset="0"/>
                <a:hlinkClick r:id="rId4" tooltip="右手定则"/>
              </a:rPr>
              <a:t>右手方向</a:t>
            </a:r>
            <a:r>
              <a:rPr lang="zh-CN" altLang="zh-CN" dirty="0">
                <a:solidFill>
                  <a:srgbClr val="202122"/>
                </a:solidFill>
                <a:cs typeface="Arial" panose="020B0604020202020204" pitchFamily="34" charset="0"/>
              </a:rPr>
              <a:t>旋转经过的角度</a:t>
            </a:r>
            <a:endParaRPr lang="zh-CN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DE043A79-B0CD-D94B-BE46-0A2452CFBDD4}"/>
                  </a:ext>
                </a:extLst>
              </p:cNvPr>
              <p:cNvSpPr/>
              <p:nvPr/>
            </p:nvSpPr>
            <p:spPr>
              <a:xfrm>
                <a:off x="521659" y="1887078"/>
                <a:ext cx="5999399" cy="12752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zh-CN" altLang="en-US" b="1" i="1" smtClean="0">
                              <a:latin typeface="Cambria Math" panose="02040503050406030204" pitchFamily="18" charset="0"/>
                            </a:rPr>
                          </m:ctrlPr>
                        </m:eqArrPr>
                        <m:e>
                          <m:sSub>
                            <m:sSubPr>
                              <m:ctrlPr>
                                <a:rPr lang="zh-CN" alt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b="1">
                                  <a:latin typeface="Cambria Math" panose="02040503050406030204" pitchFamily="18" charset="0"/>
                                </a:rPr>
                                <m:t>𝐯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zh-CN" altLang="en-US">
                                  <a:latin typeface="Cambria Math" panose="02040503050406030204" pitchFamily="18" charset="0"/>
                                </a:rPr>
                                <m:t>rot</m:t>
                              </m:r>
                            </m:sub>
                          </m:sSub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R</m:t>
                          </m:r>
                          <m:r>
                            <a:rPr lang="zh-CN" altLang="en-US" b="1">
                              <a:latin typeface="Cambria Math" panose="02040503050406030204" pitchFamily="18" charset="0"/>
                            </a:rPr>
                            <m:t>𝐯</m:t>
                          </m:r>
                          <m:r>
                            <a:rPr lang="en-US" altLang="zh-CN" b="1">
                              <a:latin typeface="Cambria Math" panose="02040503050406030204" pitchFamily="18" charset="0"/>
                            </a:rPr>
                            <m:t>→</m:t>
                          </m:r>
                        </m:e>
                        <m: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R</m:t>
                          </m:r>
                          <m: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zh-CN" altLang="en-US" b="1">
                              <a:latin typeface="Cambria Math" panose="02040503050406030204" pitchFamily="18" charset="0"/>
                            </a:rPr>
                            <m:t>𝐯</m:t>
                          </m:r>
                          <m:r>
                            <m:rPr>
                              <m:sty m:val="p"/>
                            </m:rPr>
                            <a:rPr lang="zh-CN" altLang="en-US">
                              <a:latin typeface="Cambria Math" panose="02040503050406030204" pitchFamily="18" charset="0"/>
                            </a:rPr>
                            <m:t>co</m:t>
                          </m:r>
                          <m:func>
                            <m:func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zh-CN" altLang="en-US">
                                  <a:latin typeface="Cambria Math" panose="02040503050406030204" pitchFamily="18" charset="0"/>
                                </a:rPr>
                                <m:t>s</m:t>
                              </m:r>
                            </m:fName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b="1">
                              <a:latin typeface="Cambria Math" panose="02040503050406030204" pitchFamily="18" charset="0"/>
                            </a:rPr>
                            <m:t>𝐤</m:t>
                          </m:r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zh-CN" altLang="en-US" b="1">
                              <a:latin typeface="Cambria Math" panose="02040503050406030204" pitchFamily="18" charset="0"/>
                            </a:rPr>
                            <m:t>𝐯</m:t>
                          </m:r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m:rPr>
                              <m:sty m:val="p"/>
                            </m:rPr>
                            <a:rPr lang="zh-CN" altLang="en-US">
                              <a:latin typeface="Cambria Math" panose="02040503050406030204" pitchFamily="18" charset="0"/>
                            </a:rPr>
                            <m:t>si</m:t>
                          </m:r>
                          <m:func>
                            <m:func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zh-CN" altLang="en-US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fName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zh-CN" altLang="en-US" b="1">
                              <a:latin typeface="Cambria Math" panose="02040503050406030204" pitchFamily="18" charset="0"/>
                            </a:rPr>
                            <m:t>𝐤</m:t>
                          </m:r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b="1">
                              <a:latin typeface="Cambria Math" panose="02040503050406030204" pitchFamily="18" charset="0"/>
                            </a:rPr>
                            <m:t>𝐤</m:t>
                          </m:r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zh-CN" altLang="en-US" b="1">
                              <a:latin typeface="Cambria Math" panose="02040503050406030204" pitchFamily="18" charset="0"/>
                            </a:rPr>
                            <m:t>𝐯</m:t>
                          </m:r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)(1−</m:t>
                          </m:r>
                          <m:r>
                            <m:rPr>
                              <m:sty m:val="p"/>
                            </m:rPr>
                            <a:rPr lang="zh-CN" altLang="en-US">
                              <a:latin typeface="Cambria Math" panose="02040503050406030204" pitchFamily="18" charset="0"/>
                            </a:rPr>
                            <m:t>co</m:t>
                          </m:r>
                          <m:func>
                            <m:func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zh-CN" altLang="en-US">
                                  <a:latin typeface="Cambria Math" panose="02040503050406030204" pitchFamily="18" charset="0"/>
                                </a:rPr>
                                <m:t>s</m:t>
                              </m:r>
                            </m:fName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unc>
                            <m:func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𝑐𝑜</m:t>
                              </m:r>
                              <m:r>
                                <m:rPr>
                                  <m:sty m:val="p"/>
                                </m:rPr>
                                <a:rPr lang="zh-CN" altLang="en-US">
                                  <a:latin typeface="Cambria Math" panose="02040503050406030204" pitchFamily="18" charset="0"/>
                                </a:rPr>
                                <m:t>s</m:t>
                              </m:r>
                            </m:fName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func>
                                    <m:funcPr>
                                      <m:ctrlP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b="0" i="0" smtClean="0">
                                          <a:latin typeface="Cambria Math" panose="02040503050406030204" pitchFamily="18" charset="0"/>
                                        </a:rPr>
                                        <m:t>co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zh-CN" altLang="en-US">
                                          <a:latin typeface="Cambria Math" panose="02040503050406030204" pitchFamily="18" charset="0"/>
                                        </a:rPr>
                                        <m:t>s</m:t>
                                      </m:r>
                                    </m:fName>
                                    <m:e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func>
                                </m:e>
                              </m:d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kk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</m:e>
                            <m:sup>
                              <m: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b="1">
                              <a:latin typeface="Cambria Math" panose="02040503050406030204" pitchFamily="18" charset="0"/>
                            </a:rPr>
                            <m:t>𝐤</m:t>
                          </m:r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zh-CN" altLang="en-US" b="1">
                              <a:latin typeface="Cambria Math" panose="02040503050406030204" pitchFamily="18" charset="0"/>
                            </a:rPr>
                            <m:t>𝐯</m:t>
                          </m:r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)</m:t>
                          </m:r>
                          <m:func>
                            <m:func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𝑠𝑖</m:t>
                              </m:r>
                              <m:r>
                                <m:rPr>
                                  <m:sty m:val="p"/>
                                </m:rPr>
                                <a:rPr lang="zh-CN" altLang="en-US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fName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</m:e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unc>
                            <m:funcPr>
                              <m:ctrlPr>
                                <a:rPr lang="zh-CN" altLang="en-US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𝑐𝑜</m:t>
                              </m:r>
                              <m:r>
                                <m:rPr>
                                  <m:sty m:val="p"/>
                                </m:rPr>
                                <a:rPr lang="zh-CN" altLang="en-US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s</m:t>
                              </m:r>
                            </m:fName>
                            <m:e>
                              <m:r>
                                <a:rPr lang="zh-CN" alt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zh-CN" altLang="en-US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zh-CN" alt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func>
                                    <m:funcPr>
                                      <m:ctrlPr>
                                        <a:rPr lang="zh-CN" altLang="en-US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co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zh-CN" altLang="en-US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s</m:t>
                                      </m:r>
                                    </m:fName>
                                    <m:e>
                                      <m:r>
                                        <a:rPr lang="zh-CN" altLang="en-US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func>
                                </m:e>
                              </m:d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nn</m:t>
                              </m:r>
                            </m:e>
                            <m:sup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altLang="zh-CN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lang="zh-CN" altLang="en-US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𝑠𝑖</m:t>
                              </m:r>
                              <m:r>
                                <m:rPr>
                                  <m:sty m:val="p"/>
                                </m:rPr>
                                <a:rPr lang="zh-CN" altLang="en-US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fName>
                            <m:e>
                              <m:r>
                                <a:rPr lang="zh-CN" alt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𝑆𝑘𝑒𝑤</m:t>
                              </m:r>
                            </m:e>
                          </m:func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eqAr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DE043A79-B0CD-D94B-BE46-0A2452CFBD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659" y="1887078"/>
                <a:ext cx="5999399" cy="1275221"/>
              </a:xfrm>
              <a:prstGeom prst="rect">
                <a:avLst/>
              </a:prstGeom>
              <a:blipFill>
                <a:blip r:embed="rId5"/>
                <a:stretch>
                  <a:fillRect b="-396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D7ED7143-56B0-3A4B-9EA4-7B3FF3101451}"/>
                  </a:ext>
                </a:extLst>
              </p:cNvPr>
              <p:cNvSpPr/>
              <p:nvPr/>
            </p:nvSpPr>
            <p:spPr>
              <a:xfrm>
                <a:off x="548024" y="3300155"/>
                <a:ext cx="3517245" cy="9840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dirty="0">
                    <a:solidFill>
                      <a:srgbClr val="0000FF"/>
                    </a:solidFill>
                  </a:rPr>
                  <a:t>Skew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D7ED7143-56B0-3A4B-9EA4-7B3FF31014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024" y="3300155"/>
                <a:ext cx="3517245" cy="984052"/>
              </a:xfrm>
              <a:prstGeom prst="rect">
                <a:avLst/>
              </a:prstGeom>
              <a:blipFill>
                <a:blip r:embed="rId6"/>
                <a:stretch>
                  <a:fillRect l="-14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B1D7DC99-735E-AA4C-9E32-9089AF6CF404}"/>
                  </a:ext>
                </a:extLst>
              </p:cNvPr>
              <p:cNvSpPr/>
              <p:nvPr/>
            </p:nvSpPr>
            <p:spPr>
              <a:xfrm>
                <a:off x="521659" y="4571970"/>
                <a:ext cx="8740662" cy="113838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mtClean="0">
                          <a:latin typeface="Cambria Math" panose="02040503050406030204" pitchFamily="18" charset="0"/>
                        </a:rPr>
                        <m:t>R</m:t>
                      </m:r>
                      <m:r>
                        <a:rPr lang="en-US" altLang="zh-CN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zh-CN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  <m:sup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d>
                                  <m:dPr>
                                    <m:ctrlPr>
                                      <a:rPr lang="zh-CN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sSubSup>
                                      <m:sSubSupPr>
                                        <m:ctrlPr>
                                          <a:rPr lang="zh-CN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  <m:sub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  <m:sup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</m:d>
                                <m:r>
                                  <m:rPr>
                                    <m:sty m:val="p"/>
                                  </m:rPr>
                                  <a:rPr lang="en-US" altLang="zh-CN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zh-CN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zh-CN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(1−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)−</m:t>
                                </m:r>
                                <m:sSub>
                                  <m:sSubPr>
                                    <m:ctrlPr>
                                      <a:rPr lang="zh-CN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  <m:r>
                                  <m:rPr>
                                    <m:sty m:val="p"/>
                                  </m:rPr>
                                  <a:rPr lang="en-US" altLang="zh-CN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zh-CN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zh-CN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(1−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)+</m:t>
                                </m:r>
                                <m:sSub>
                                  <m:sSubPr>
                                    <m:ctrlPr>
                                      <a:rPr lang="zh-CN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r>
                                  <m:rPr>
                                    <m:sty m:val="p"/>
                                  </m:rPr>
                                  <a:rPr lang="en-US" altLang="zh-CN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CN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zh-CN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(1−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)+</m:t>
                                </m:r>
                                <m:sSub>
                                  <m:sSubPr>
                                    <m:ctrlPr>
                                      <a:rPr lang="zh-CN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  <m:r>
                                  <m:rPr>
                                    <m:sty m:val="p"/>
                                  </m:rPr>
                                  <a:rPr lang="en-US" altLang="zh-CN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e>
                                <m:sSubSup>
                                  <m:sSubSupPr>
                                    <m:ctrlPr>
                                      <a:rPr lang="zh-CN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  <m:sup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d>
                                  <m:dPr>
                                    <m:ctrlPr>
                                      <a:rPr lang="zh-CN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sSubSup>
                                      <m:sSubSupPr>
                                        <m:ctrlPr>
                                          <a:rPr lang="zh-CN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  <m:sub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  <m:sup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</m:d>
                                <m:r>
                                  <m:rPr>
                                    <m:sty m:val="p"/>
                                  </m:rPr>
                                  <a:rPr lang="en-US" altLang="zh-CN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zh-CN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zh-CN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(1−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)−</m:t>
                                </m:r>
                                <m:sSub>
                                  <m:sSubPr>
                                    <m:ctrlPr>
                                      <a:rPr lang="zh-CN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m:rPr>
                                    <m:sty m:val="p"/>
                                  </m:rPr>
                                  <a:rPr lang="en-US" altLang="zh-CN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CN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zh-CN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(1−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)−</m:t>
                                </m:r>
                                <m:sSub>
                                  <m:sSubPr>
                                    <m:ctrlPr>
                                      <a:rPr lang="zh-CN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r>
                                  <m:rPr>
                                    <m:sty m:val="p"/>
                                  </m:rPr>
                                  <a:rPr lang="en-US" altLang="zh-CN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zh-CN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zh-CN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(1−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)+</m:t>
                                </m:r>
                                <m:sSub>
                                  <m:sSubPr>
                                    <m:ctrlPr>
                                      <a:rPr lang="zh-CN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m:rPr>
                                    <m:sty m:val="p"/>
                                  </m:rPr>
                                  <a:rPr lang="en-US" altLang="zh-CN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e>
                                <m:sSubSup>
                                  <m:sSubSupPr>
                                    <m:ctrlPr>
                                      <a:rPr lang="zh-CN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  <m:sup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d>
                                  <m:dPr>
                                    <m:ctrlPr>
                                      <a:rPr lang="zh-CN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sSubSup>
                                      <m:sSubSupPr>
                                        <m:ctrlPr>
                                          <a:rPr lang="zh-CN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  <m:sub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sub>
                                      <m:sup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</m:d>
                                <m:r>
                                  <m:rPr>
                                    <m:sty m:val="p"/>
                                  </m:rPr>
                                  <a:rPr lang="en-US" altLang="zh-CN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B1D7DC99-735E-AA4C-9E32-9089AF6CF4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659" y="4571970"/>
                <a:ext cx="8740662" cy="1138389"/>
              </a:xfrm>
              <a:prstGeom prst="rect">
                <a:avLst/>
              </a:prstGeom>
              <a:blipFill>
                <a:blip r:embed="rId7"/>
                <a:stretch>
                  <a:fillRect b="-1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43B0E2C6-5B81-7742-B9E9-B9E528EB14EB}"/>
                  </a:ext>
                </a:extLst>
              </p:cNvPr>
              <p:cNvSpPr/>
              <p:nvPr/>
            </p:nvSpPr>
            <p:spPr>
              <a:xfrm>
                <a:off x="4158340" y="3546858"/>
                <a:ext cx="1818062" cy="5034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altLang="zh-CN" dirty="0">
                    <a:solidFill>
                      <a:srgbClr val="0000FF"/>
                    </a:solidFill>
                  </a:rPr>
                  <a:t>=arcos(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𝑡𝑟</m:t>
                        </m:r>
                        <m:d>
                          <m:dPr>
                            <m:ctrlPr>
                              <a:rPr lang="en-US" altLang="zh-CN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d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num>
                      <m:den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zh-CN" dirty="0">
                    <a:solidFill>
                      <a:srgbClr val="0000FF"/>
                    </a:solidFill>
                  </a:rPr>
                  <a:t>)</a:t>
                </a:r>
                <a:endParaRPr lang="zh-CN" altLang="en-US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43B0E2C6-5B81-7742-B9E9-B9E528EB14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8340" y="3546858"/>
                <a:ext cx="1818062" cy="503471"/>
              </a:xfrm>
              <a:prstGeom prst="rect">
                <a:avLst/>
              </a:prstGeom>
              <a:blipFill>
                <a:blip r:embed="rId8"/>
                <a:stretch>
                  <a:fillRect r="-1379" b="-48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3CEEA402-C0A5-5549-B8A2-E3BAB22FC89E}"/>
                  </a:ext>
                </a:extLst>
              </p:cNvPr>
              <p:cNvSpPr/>
              <p:nvPr/>
            </p:nvSpPr>
            <p:spPr>
              <a:xfrm>
                <a:off x="6450090" y="3209351"/>
                <a:ext cx="3864904" cy="97270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zh-CN" altLang="en-US" i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zh-CN" alt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zh-CN" altLang="en-US" i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sSub>
                                <m:sSubPr>
                                  <m:ctrlPr>
                                    <a:rPr lang="zh-CN" altLang="en-US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  <m:e>
                              <m:r>
                                <a:rPr lang="zh-CN" altLang="en-US" i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sSub>
                                <m:sSubPr>
                                  <m:ctrlPr>
                                    <a:rPr lang="zh-CN" altLang="en-US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  <m:e>
                              <m:r>
                                <a:rPr lang="zh-CN" altLang="en-US" i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sSub>
                                <m:sSubPr>
                                  <m:ctrlPr>
                                    <a:rPr lang="zh-CN" altLang="en-US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  <m:r>
                        <a:rPr lang="zh-CN" altLang="en-US" i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CN" altLang="en-US" i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zh-CN" altLang="en-US" i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si</m:t>
                          </m:r>
                          <m:func>
                            <m:funcPr>
                              <m:ctrlPr>
                                <a:rPr lang="zh-CN" alt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zh-CN" altLang="en-US" i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fName>
                            <m:e>
                              <m:r>
                                <a:rPr lang="zh-CN" alt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zh-CN" alt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zh-CN" alt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zh-CN" altLang="en-US" i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d>
                                <m:dPr>
                                  <m:begChr m:val=""/>
                                  <m:ctrlPr>
                                    <a:rPr lang="zh-CN" altLang="en-US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  <m:r>
                                    <a:rPr lang="zh-CN" altLang="en-US" i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(2,1)−</m:t>
                                  </m:r>
                                  <m:r>
                                    <a:rPr lang="zh-CN" altLang="en-US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  <m:r>
                                    <a:rPr lang="zh-CN" altLang="en-US" i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(1,2</m:t>
                                  </m:r>
                                </m:e>
                              </m:d>
                            </m:e>
                            <m:e>
                              <m:r>
                                <a:rPr lang="zh-CN" altLang="en-US" i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d>
                                <m:dPr>
                                  <m:begChr m:val=""/>
                                  <m:ctrlPr>
                                    <a:rPr lang="zh-CN" altLang="en-US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  <m:r>
                                    <a:rPr lang="zh-CN" altLang="en-US" i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(0,2)−</m:t>
                                  </m:r>
                                  <m:r>
                                    <a:rPr lang="zh-CN" altLang="en-US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  <m:r>
                                    <a:rPr lang="zh-CN" altLang="en-US" i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(2,0</m:t>
                                  </m:r>
                                </m:e>
                              </m:d>
                            </m:e>
                            <m:e>
                              <m:r>
                                <a:rPr lang="zh-CN" altLang="en-US" i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d>
                                <m:dPr>
                                  <m:begChr m:val=""/>
                                  <m:ctrlPr>
                                    <a:rPr lang="zh-CN" altLang="en-US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  <m:r>
                                    <a:rPr lang="zh-CN" altLang="en-US" i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(1,0)−</m:t>
                                  </m:r>
                                  <m:r>
                                    <a:rPr lang="zh-CN" altLang="en-US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  <m:r>
                                    <a:rPr lang="zh-CN" altLang="en-US" i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(0,1</m:t>
                                  </m:r>
                                </m:e>
                              </m:d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3CEEA402-C0A5-5549-B8A2-E3BAB22FC8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0090" y="3209351"/>
                <a:ext cx="3864904" cy="972702"/>
              </a:xfrm>
              <a:prstGeom prst="rect">
                <a:avLst/>
              </a:prstGeom>
              <a:blipFill>
                <a:blip r:embed="rId9"/>
                <a:stretch>
                  <a:fillRect t="-45455" r="-2623" b="-701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05073607"/>
      </p:ext>
    </p:extLst>
  </p:cSld>
  <p:clrMapOvr>
    <a:masterClrMapping/>
  </p:clrMapOvr>
  <p:transition spd="slow" advTm="8000">
    <p:cover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617" b="64435"/>
          <a:stretch/>
        </p:blipFill>
        <p:spPr>
          <a:xfrm>
            <a:off x="0" y="-1017"/>
            <a:ext cx="6629386" cy="243944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97" t="65168"/>
          <a:stretch/>
        </p:blipFill>
        <p:spPr>
          <a:xfrm>
            <a:off x="4343446" y="4495772"/>
            <a:ext cx="7846748" cy="2362228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375" t="17775"/>
          <a:stretch/>
        </p:blipFill>
        <p:spPr>
          <a:xfrm>
            <a:off x="7211893" y="1028880"/>
            <a:ext cx="4216738" cy="480024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125" t="34443" r="-1874" b="34443"/>
          <a:stretch/>
        </p:blipFill>
        <p:spPr>
          <a:xfrm>
            <a:off x="6476990" y="2362228"/>
            <a:ext cx="5943444" cy="2133544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498" r="65834"/>
          <a:stretch/>
        </p:blipFill>
        <p:spPr>
          <a:xfrm>
            <a:off x="-76038" y="1828842"/>
            <a:ext cx="4190890" cy="5072958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4728213" y="2509554"/>
            <a:ext cx="264687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9600" dirty="0">
                <a:latin typeface="华文行楷" panose="02010800040101010101" pitchFamily="2" charset="-122"/>
                <a:ea typeface="华文行楷" panose="02010800040101010101" pitchFamily="2" charset="-122"/>
              </a:rPr>
              <a:t>谢谢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5000">
        <p14:ripple/>
      </p:transition>
    </mc:Choice>
    <mc:Fallback xmlns="">
      <p:transition spd="slow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图片 33">
            <a:extLst>
              <a:ext uri="{FF2B5EF4-FFF2-40B4-BE49-F238E27FC236}">
                <a16:creationId xmlns:a16="http://schemas.microsoft.com/office/drawing/2014/main" id="{EB096198-4594-4520-B538-1BC34779F41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42" r="4284"/>
          <a:stretch/>
        </p:blipFill>
        <p:spPr>
          <a:xfrm>
            <a:off x="364185" y="1524049"/>
            <a:ext cx="5960409" cy="4565377"/>
          </a:xfrm>
          <a:prstGeom prst="rect">
            <a:avLst/>
          </a:prstGeom>
        </p:spPr>
      </p:pic>
      <p:grpSp>
        <p:nvGrpSpPr>
          <p:cNvPr id="35" name="组合 34">
            <a:extLst>
              <a:ext uri="{FF2B5EF4-FFF2-40B4-BE49-F238E27FC236}">
                <a16:creationId xmlns:a16="http://schemas.microsoft.com/office/drawing/2014/main" id="{1B7DA87E-79CC-4CA4-BCF1-61E5AA84934D}"/>
              </a:ext>
            </a:extLst>
          </p:cNvPr>
          <p:cNvGrpSpPr/>
          <p:nvPr/>
        </p:nvGrpSpPr>
        <p:grpSpPr>
          <a:xfrm>
            <a:off x="7262124" y="724159"/>
            <a:ext cx="2988062" cy="1515379"/>
            <a:chOff x="7623640" y="841122"/>
            <a:chExt cx="2988062" cy="1515379"/>
          </a:xfrm>
        </p:grpSpPr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EF406472-EDA9-4073-8367-27DE79C6BB25}"/>
                </a:ext>
              </a:extLst>
            </p:cNvPr>
            <p:cNvSpPr txBox="1"/>
            <p:nvPr/>
          </p:nvSpPr>
          <p:spPr>
            <a:xfrm>
              <a:off x="8102009" y="841122"/>
              <a:ext cx="203132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7200" spc="-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文悦古典明朝体 (非商业使用) W5" pitchFamily="50" charset="-122"/>
                  <a:ea typeface="文悦古典明朝体 (非商业使用) W5" pitchFamily="50" charset="-122"/>
                </a:rPr>
                <a:t>目录</a:t>
              </a:r>
            </a:p>
          </p:txBody>
        </p: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9E2EC11A-CD75-48CF-BE98-6B79E4D96D43}"/>
                </a:ext>
              </a:extLst>
            </p:cNvPr>
            <p:cNvSpPr txBox="1"/>
            <p:nvPr/>
          </p:nvSpPr>
          <p:spPr>
            <a:xfrm>
              <a:off x="7623640" y="1956391"/>
              <a:ext cx="298806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spc="600" dirty="0">
                  <a:solidFill>
                    <a:schemeClr val="bg1">
                      <a:lumMod val="50000"/>
                    </a:scheme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— CONTENTS —</a:t>
              </a:r>
              <a:endParaRPr lang="zh-CN" altLang="en-US" sz="2000" spc="600" dirty="0">
                <a:solidFill>
                  <a:schemeClr val="bg1">
                    <a:lumMod val="50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3412896A-B52C-434C-98C3-B8B720726CDE}"/>
              </a:ext>
            </a:extLst>
          </p:cNvPr>
          <p:cNvGrpSpPr/>
          <p:nvPr/>
        </p:nvGrpSpPr>
        <p:grpSpPr>
          <a:xfrm>
            <a:off x="6599356" y="2327420"/>
            <a:ext cx="3976023" cy="1107996"/>
            <a:chOff x="1478415" y="2444392"/>
            <a:chExt cx="3976023" cy="1107996"/>
          </a:xfrm>
        </p:grpSpPr>
        <p:grpSp>
          <p:nvGrpSpPr>
            <p:cNvPr id="39" name="组合 38">
              <a:extLst>
                <a:ext uri="{FF2B5EF4-FFF2-40B4-BE49-F238E27FC236}">
                  <a16:creationId xmlns:a16="http://schemas.microsoft.com/office/drawing/2014/main" id="{0176F7EE-0823-450B-AB28-CFE09630F524}"/>
                </a:ext>
              </a:extLst>
            </p:cNvPr>
            <p:cNvGrpSpPr/>
            <p:nvPr/>
          </p:nvGrpSpPr>
          <p:grpSpPr>
            <a:xfrm>
              <a:off x="1478415" y="2444392"/>
              <a:ext cx="1061305" cy="1107996"/>
              <a:chOff x="1478415" y="2444392"/>
              <a:chExt cx="1061305" cy="1107996"/>
            </a:xfrm>
          </p:grpSpPr>
          <p:pic>
            <p:nvPicPr>
              <p:cNvPr id="68" name="图片 67">
                <a:extLst>
                  <a:ext uri="{FF2B5EF4-FFF2-40B4-BE49-F238E27FC236}">
                    <a16:creationId xmlns:a16="http://schemas.microsoft.com/office/drawing/2014/main" id="{3779FD3E-8166-4653-B187-15C85B300E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78415" y="2444392"/>
                <a:ext cx="1061305" cy="1107996"/>
              </a:xfrm>
              <a:prstGeom prst="rect">
                <a:avLst/>
              </a:prstGeom>
            </p:spPr>
          </p:pic>
          <p:sp>
            <p:nvSpPr>
              <p:cNvPr id="69" name="文本框 68">
                <a:extLst>
                  <a:ext uri="{FF2B5EF4-FFF2-40B4-BE49-F238E27FC236}">
                    <a16:creationId xmlns:a16="http://schemas.microsoft.com/office/drawing/2014/main" id="{BD045D1D-5D6A-41F3-81C2-42FC74D7237F}"/>
                  </a:ext>
                </a:extLst>
              </p:cNvPr>
              <p:cNvSpPr txBox="1"/>
              <p:nvPr/>
            </p:nvSpPr>
            <p:spPr>
              <a:xfrm>
                <a:off x="1817561" y="2788824"/>
                <a:ext cx="404278" cy="461665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altLang="zh-CN" sz="2400" b="1" spc="300" dirty="0">
                    <a:solidFill>
                      <a:schemeClr val="bg1"/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1</a:t>
                </a:r>
                <a:endParaRPr lang="zh-CN" altLang="en-US" sz="2400" b="1" spc="300" dirty="0">
                  <a:solidFill>
                    <a:schemeClr val="bg1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</p:grpSp>
        <p:sp>
          <p:nvSpPr>
            <p:cNvPr id="67" name="文本框 66">
              <a:extLst>
                <a:ext uri="{FF2B5EF4-FFF2-40B4-BE49-F238E27FC236}">
                  <a16:creationId xmlns:a16="http://schemas.microsoft.com/office/drawing/2014/main" id="{727949CF-AF7D-4027-A113-309EA2E29EE8}"/>
                </a:ext>
              </a:extLst>
            </p:cNvPr>
            <p:cNvSpPr txBox="1"/>
            <p:nvPr/>
          </p:nvSpPr>
          <p:spPr>
            <a:xfrm>
              <a:off x="2499783" y="2696490"/>
              <a:ext cx="295465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文悦古体仿宋 (非商业使用)" pitchFamily="50" charset="-122"/>
                  <a:ea typeface="文悦古体仿宋 (非商业使用)" pitchFamily="50" charset="-122"/>
                </a:rPr>
                <a:t>能带表示简介</a:t>
              </a:r>
            </a:p>
          </p:txBody>
        </p:sp>
      </p:grpSp>
      <p:grpSp>
        <p:nvGrpSpPr>
          <p:cNvPr id="70" name="组合 69">
            <a:extLst>
              <a:ext uri="{FF2B5EF4-FFF2-40B4-BE49-F238E27FC236}">
                <a16:creationId xmlns:a16="http://schemas.microsoft.com/office/drawing/2014/main" id="{4A9081AF-F857-4DB0-A6C3-B7D28B9FE27D}"/>
              </a:ext>
            </a:extLst>
          </p:cNvPr>
          <p:cNvGrpSpPr/>
          <p:nvPr/>
        </p:nvGrpSpPr>
        <p:grpSpPr>
          <a:xfrm>
            <a:off x="6599356" y="3254549"/>
            <a:ext cx="4687756" cy="1107996"/>
            <a:chOff x="1478415" y="2444392"/>
            <a:chExt cx="4687756" cy="1107996"/>
          </a:xfrm>
        </p:grpSpPr>
        <p:grpSp>
          <p:nvGrpSpPr>
            <p:cNvPr id="71" name="组合 70">
              <a:extLst>
                <a:ext uri="{FF2B5EF4-FFF2-40B4-BE49-F238E27FC236}">
                  <a16:creationId xmlns:a16="http://schemas.microsoft.com/office/drawing/2014/main" id="{6FD9181E-D071-4E55-AA33-D3A250D18163}"/>
                </a:ext>
              </a:extLst>
            </p:cNvPr>
            <p:cNvGrpSpPr/>
            <p:nvPr/>
          </p:nvGrpSpPr>
          <p:grpSpPr>
            <a:xfrm>
              <a:off x="1478415" y="2444392"/>
              <a:ext cx="1061305" cy="1107996"/>
              <a:chOff x="1478415" y="2444392"/>
              <a:chExt cx="1061305" cy="1107996"/>
            </a:xfrm>
          </p:grpSpPr>
          <p:pic>
            <p:nvPicPr>
              <p:cNvPr id="73" name="图片 72">
                <a:extLst>
                  <a:ext uri="{FF2B5EF4-FFF2-40B4-BE49-F238E27FC236}">
                    <a16:creationId xmlns:a16="http://schemas.microsoft.com/office/drawing/2014/main" id="{42CB6DC8-EA2C-42E1-A39C-941E1C5194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78415" y="2444392"/>
                <a:ext cx="1061305" cy="1107996"/>
              </a:xfrm>
              <a:prstGeom prst="rect">
                <a:avLst/>
              </a:prstGeom>
            </p:spPr>
          </p:pic>
          <p:sp>
            <p:nvSpPr>
              <p:cNvPr id="74" name="文本框 73">
                <a:extLst>
                  <a:ext uri="{FF2B5EF4-FFF2-40B4-BE49-F238E27FC236}">
                    <a16:creationId xmlns:a16="http://schemas.microsoft.com/office/drawing/2014/main" id="{530A0B77-AE3E-4C0D-91E2-1BB8F5D6F6B7}"/>
                  </a:ext>
                </a:extLst>
              </p:cNvPr>
              <p:cNvSpPr txBox="1"/>
              <p:nvPr/>
            </p:nvSpPr>
            <p:spPr>
              <a:xfrm>
                <a:off x="1817561" y="2788824"/>
                <a:ext cx="404278" cy="461665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altLang="zh-CN" sz="2400" b="1" spc="300" dirty="0">
                    <a:solidFill>
                      <a:schemeClr val="bg1"/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2</a:t>
                </a:r>
                <a:endParaRPr lang="zh-CN" altLang="en-US" sz="2400" b="1" spc="300" dirty="0">
                  <a:solidFill>
                    <a:schemeClr val="bg1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</p:grpSp>
        <p:sp>
          <p:nvSpPr>
            <p:cNvPr id="72" name="文本框 71">
              <a:extLst>
                <a:ext uri="{FF2B5EF4-FFF2-40B4-BE49-F238E27FC236}">
                  <a16:creationId xmlns:a16="http://schemas.microsoft.com/office/drawing/2014/main" id="{08C93D61-DA38-4E12-B300-CCD5E86B2D1A}"/>
                </a:ext>
              </a:extLst>
            </p:cNvPr>
            <p:cNvSpPr txBox="1"/>
            <p:nvPr/>
          </p:nvSpPr>
          <p:spPr>
            <a:xfrm>
              <a:off x="2499783" y="2696490"/>
              <a:ext cx="366638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文悦古体仿宋 (非商业使用)" pitchFamily="50" charset="-122"/>
                  <a:ea typeface="文悦古体仿宋 (非商业使用)" pitchFamily="50" charset="-122"/>
                </a:rPr>
                <a:t>ir2tb</a:t>
              </a:r>
              <a:r>
                <a:rPr lang="zh-CN" altLang="en-US" sz="3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文悦古体仿宋 (非商业使用)" pitchFamily="50" charset="-122"/>
                  <a:ea typeface="文悦古体仿宋 (非商业使用)" pitchFamily="50" charset="-122"/>
                </a:rPr>
                <a:t> 接口与使用</a:t>
              </a:r>
              <a:endParaRPr lang="en-US" altLang="zh-CN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文悦古体仿宋 (非商业使用)" pitchFamily="50" charset="-122"/>
                <a:ea typeface="文悦古体仿宋 (非商业使用)" pitchFamily="50" charset="-122"/>
              </a:endParaRPr>
            </a:p>
          </p:txBody>
        </p:sp>
      </p:grpSp>
      <p:grpSp>
        <p:nvGrpSpPr>
          <p:cNvPr id="75" name="组合 74">
            <a:extLst>
              <a:ext uri="{FF2B5EF4-FFF2-40B4-BE49-F238E27FC236}">
                <a16:creationId xmlns:a16="http://schemas.microsoft.com/office/drawing/2014/main" id="{E8110C86-3C77-4981-A691-43E01BEEA0CF}"/>
              </a:ext>
            </a:extLst>
          </p:cNvPr>
          <p:cNvGrpSpPr/>
          <p:nvPr/>
        </p:nvGrpSpPr>
        <p:grpSpPr>
          <a:xfrm>
            <a:off x="6599356" y="4181678"/>
            <a:ext cx="4173193" cy="1107996"/>
            <a:chOff x="1478415" y="2444392"/>
            <a:chExt cx="4173193" cy="1107996"/>
          </a:xfrm>
        </p:grpSpPr>
        <p:grpSp>
          <p:nvGrpSpPr>
            <p:cNvPr id="76" name="组合 75">
              <a:extLst>
                <a:ext uri="{FF2B5EF4-FFF2-40B4-BE49-F238E27FC236}">
                  <a16:creationId xmlns:a16="http://schemas.microsoft.com/office/drawing/2014/main" id="{B947B723-A5D1-46D1-BF2E-B3C0245590E2}"/>
                </a:ext>
              </a:extLst>
            </p:cNvPr>
            <p:cNvGrpSpPr/>
            <p:nvPr/>
          </p:nvGrpSpPr>
          <p:grpSpPr>
            <a:xfrm>
              <a:off x="1478415" y="2444392"/>
              <a:ext cx="1061305" cy="1107996"/>
              <a:chOff x="1478415" y="2444392"/>
              <a:chExt cx="1061305" cy="1107996"/>
            </a:xfrm>
          </p:grpSpPr>
          <p:pic>
            <p:nvPicPr>
              <p:cNvPr id="78" name="图片 77">
                <a:extLst>
                  <a:ext uri="{FF2B5EF4-FFF2-40B4-BE49-F238E27FC236}">
                    <a16:creationId xmlns:a16="http://schemas.microsoft.com/office/drawing/2014/main" id="{A04A5985-ED48-45D0-8448-A97804FBCB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78415" y="2444392"/>
                <a:ext cx="1061305" cy="1107996"/>
              </a:xfrm>
              <a:prstGeom prst="rect">
                <a:avLst/>
              </a:prstGeom>
            </p:spPr>
          </p:pic>
          <p:sp>
            <p:nvSpPr>
              <p:cNvPr id="79" name="文本框 78">
                <a:extLst>
                  <a:ext uri="{FF2B5EF4-FFF2-40B4-BE49-F238E27FC236}">
                    <a16:creationId xmlns:a16="http://schemas.microsoft.com/office/drawing/2014/main" id="{A8ABED33-8B61-439A-AB42-4B5DEC2DB853}"/>
                  </a:ext>
                </a:extLst>
              </p:cNvPr>
              <p:cNvSpPr txBox="1"/>
              <p:nvPr/>
            </p:nvSpPr>
            <p:spPr>
              <a:xfrm>
                <a:off x="1817561" y="2788824"/>
                <a:ext cx="404278" cy="461665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altLang="zh-CN" sz="2400" b="1" spc="300" dirty="0">
                    <a:solidFill>
                      <a:schemeClr val="bg1"/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3</a:t>
                </a:r>
                <a:endParaRPr lang="zh-CN" altLang="en-US" sz="2400" b="1" spc="300" dirty="0">
                  <a:solidFill>
                    <a:schemeClr val="bg1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</p:grpSp>
        <p:sp>
          <p:nvSpPr>
            <p:cNvPr id="77" name="文本框 76">
              <a:extLst>
                <a:ext uri="{FF2B5EF4-FFF2-40B4-BE49-F238E27FC236}">
                  <a16:creationId xmlns:a16="http://schemas.microsoft.com/office/drawing/2014/main" id="{6F205B42-DA58-4A17-8645-D78588C15700}"/>
                </a:ext>
              </a:extLst>
            </p:cNvPr>
            <p:cNvSpPr txBox="1"/>
            <p:nvPr/>
          </p:nvSpPr>
          <p:spPr>
            <a:xfrm>
              <a:off x="2499783" y="2696490"/>
              <a:ext cx="315182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文悦古体仿宋 (非商业使用)" pitchFamily="50" charset="-122"/>
                  <a:ea typeface="文悦古体仿宋 (非商业使用)" pitchFamily="50" charset="-122"/>
                </a:rPr>
                <a:t>pz</a:t>
              </a:r>
              <a:r>
                <a:rPr lang="en-US" altLang="zh-CN" sz="3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文悦古体仿宋 (非商业使用)" pitchFamily="50" charset="-122"/>
                  <a:ea typeface="文悦古体仿宋 (非商业使用)" pitchFamily="50" charset="-122"/>
                </a:rPr>
                <a:t> </a:t>
              </a:r>
              <a:r>
                <a:rPr lang="zh-CN" altLang="en-US" sz="3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文悦古体仿宋 (非商业使用)" pitchFamily="50" charset="-122"/>
                  <a:ea typeface="文悦古体仿宋 (非商业使用)" pitchFamily="50" charset="-122"/>
                </a:rPr>
                <a:t>轨道的尝试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4784052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8000">
        <p15:prstTrans prst="pageCurlDouble"/>
      </p:transition>
    </mc:Choice>
    <mc:Fallback xmlns="">
      <p:transition spd="slow" advTm="8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2">
            <a:extLst>
              <a:ext uri="{FF2B5EF4-FFF2-40B4-BE49-F238E27FC236}">
                <a16:creationId xmlns:a16="http://schemas.microsoft.com/office/drawing/2014/main" id="{2270A737-1019-8347-B2AC-C8C443BD6B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448712" y="4800564"/>
            <a:ext cx="2901613" cy="2219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FE72DEAF-EACC-5D4A-AFCF-5520DA7689D3}"/>
              </a:ext>
            </a:extLst>
          </p:cNvPr>
          <p:cNvSpPr txBox="1"/>
          <p:nvPr/>
        </p:nvSpPr>
        <p:spPr>
          <a:xfrm>
            <a:off x="7973" y="0"/>
            <a:ext cx="1020183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kumimoji="1" sz="11500">
                <a:latin typeface="于洪亮毛笔行楷简体" panose="02000000000000000000" pitchFamily="2" charset="-122"/>
                <a:ea typeface="于洪亮毛笔行楷简体" panose="02000000000000000000" pitchFamily="2" charset="-122"/>
              </a:defRPr>
            </a:lvl1pPr>
          </a:lstStyle>
          <a:p>
            <a:r>
              <a:rPr lang="en-US" altLang="zh-CN" sz="72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Character</a:t>
            </a:r>
            <a:r>
              <a:rPr lang="zh-CN" altLang="en-US" sz="72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 </a:t>
            </a:r>
            <a:r>
              <a:rPr lang="en-US" altLang="zh-CN" sz="72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in</a:t>
            </a:r>
            <a:r>
              <a:rPr lang="zh-CN" altLang="en-US" sz="72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 </a:t>
            </a:r>
            <a:r>
              <a:rPr lang="en-US" altLang="zh-CN" sz="72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band</a:t>
            </a:r>
            <a:r>
              <a:rPr lang="zh-CN" altLang="en-US" sz="72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 </a:t>
            </a:r>
            <a:r>
              <a:rPr lang="en-US" altLang="zh-CN" sz="72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theory</a:t>
            </a:r>
            <a:endParaRPr lang="zh-CN" altLang="en-US" sz="7200" dirty="0"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D75134E-834B-6D4F-8854-2A5506430E98}"/>
              </a:ext>
            </a:extLst>
          </p:cNvPr>
          <p:cNvSpPr/>
          <p:nvPr/>
        </p:nvSpPr>
        <p:spPr>
          <a:xfrm>
            <a:off x="7315168" y="1143060"/>
            <a:ext cx="47355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solidFill>
                  <a:srgbClr val="0000FF"/>
                </a:solidFill>
                <a:latin typeface="t1-gul-regular"/>
              </a:rPr>
              <a:t>https://</a:t>
            </a:r>
            <a:r>
              <a:rPr lang="en-US" altLang="zh-CN" sz="2000" dirty="0" err="1">
                <a:solidFill>
                  <a:srgbClr val="0000FF"/>
                </a:solidFill>
                <a:latin typeface="t1-gul-regular"/>
              </a:rPr>
              <a:t>doi.org</a:t>
            </a:r>
            <a:r>
              <a:rPr lang="en-US" altLang="zh-CN" sz="2000" dirty="0">
                <a:solidFill>
                  <a:srgbClr val="0000FF"/>
                </a:solidFill>
                <a:latin typeface="t1-gul-regular"/>
              </a:rPr>
              <a:t>/10.1016/j.cpc.2020.107760 </a:t>
            </a:r>
            <a:endParaRPr lang="en-US" altLang="zh-CN" sz="5400" dirty="0">
              <a:solidFill>
                <a:srgbClr val="0000FF"/>
              </a:solidFill>
              <a:effectLst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B04ECBF-1A84-1941-8BC7-3DFB6269D7E1}"/>
              </a:ext>
            </a:extLst>
          </p:cNvPr>
          <p:cNvSpPr/>
          <p:nvPr/>
        </p:nvSpPr>
        <p:spPr>
          <a:xfrm>
            <a:off x="381150" y="1281560"/>
            <a:ext cx="377013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>
                <a:latin typeface="t1-gul-regular"/>
              </a:rPr>
              <a:t>Space-group operation</a:t>
            </a:r>
            <a:r>
              <a:rPr lang="zh-CN" altLang="en-US" sz="2800" dirty="0">
                <a:latin typeface="t1-gul-regular"/>
              </a:rPr>
              <a:t> </a:t>
            </a:r>
            <a:r>
              <a:rPr lang="en-US" altLang="zh-CN" sz="2800" dirty="0">
                <a:latin typeface="t1-gul-regular"/>
              </a:rPr>
              <a:t>: </a:t>
            </a:r>
            <a:endParaRPr lang="en-US" altLang="zh-CN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8914D5E3-0F39-0743-8F56-52CFE7BCB0A3}"/>
                  </a:ext>
                </a:extLst>
              </p:cNvPr>
              <p:cNvSpPr/>
              <p:nvPr/>
            </p:nvSpPr>
            <p:spPr>
              <a:xfrm>
                <a:off x="4010239" y="1312337"/>
                <a:ext cx="208281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>
                              <a:latin typeface="Cambria Math" panose="02040503050406030204" pitchFamily="18" charset="0"/>
                            </a:rPr>
                            <m:t>𝒪</m:t>
                          </m:r>
                        </m:e>
                        <m:sub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∣</m:t>
                          </m:r>
                          <m:sSub>
                            <m:sSubPr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b="1" i="0">
                                  <a:latin typeface="Cambria Math" panose="02040503050406030204" pitchFamily="18" charset="0"/>
                                </a:rPr>
                                <m:t>𝐯</m:t>
                              </m:r>
                            </m:e>
                            <m:sub>
                              <m:r>
                                <a:rPr lang="zh-CN" altLang="en-US" sz="2400" b="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8914D5E3-0F39-0743-8F56-52CFE7BCB0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0239" y="1312337"/>
                <a:ext cx="2082814" cy="461665"/>
              </a:xfrm>
              <a:prstGeom prst="rect">
                <a:avLst/>
              </a:prstGeom>
              <a:blipFill>
                <a:blip r:embed="rId4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D1FE05C0-C2E3-8040-A04E-60DA11762747}"/>
                  </a:ext>
                </a:extLst>
              </p:cNvPr>
              <p:cNvSpPr/>
              <p:nvPr/>
            </p:nvSpPr>
            <p:spPr>
              <a:xfrm>
                <a:off x="5867406" y="1620113"/>
                <a:ext cx="418742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dirty="0">
                    <a:latin typeface="t1-gul-regular"/>
                  </a:rPr>
                  <a:t>a rotation part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altLang="zh-CN" sz="800" dirty="0">
                    <a:latin typeface="t1-gul-regular-italic"/>
                  </a:rPr>
                  <a:t>  </a:t>
                </a:r>
                <a:r>
                  <a:rPr lang="en-US" altLang="zh-CN" dirty="0">
                    <a:latin typeface="t1-gul-regular"/>
                  </a:rPr>
                  <a:t>and a translation part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b="1"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  <m:sub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altLang="zh-CN" sz="800" dirty="0">
                    <a:latin typeface="t1-gul-regular-italic"/>
                  </a:rPr>
                  <a:t> 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D1FE05C0-C2E3-8040-A04E-60DA117627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7406" y="1620113"/>
                <a:ext cx="4187428" cy="369332"/>
              </a:xfrm>
              <a:prstGeom prst="rect">
                <a:avLst/>
              </a:prstGeom>
              <a:blipFill>
                <a:blip r:embed="rId5"/>
                <a:stretch>
                  <a:fillRect l="-1208" t="-6667" b="-2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B73C415F-DDCE-CE4C-A4E3-1E2C16F6BD77}"/>
                  </a:ext>
                </a:extLst>
              </p:cNvPr>
              <p:cNvSpPr/>
              <p:nvPr/>
            </p:nvSpPr>
            <p:spPr>
              <a:xfrm>
                <a:off x="609744" y="2133634"/>
                <a:ext cx="403764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𝒪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b="1" i="0">
                          <a:latin typeface="Cambria Math" panose="02040503050406030204" pitchFamily="18" charset="0"/>
                        </a:rPr>
                        <m:t>𝐫</m:t>
                      </m:r>
                      <m:r>
                        <a:rPr lang="zh-CN" altLang="en-US" b="0" i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zh-CN" altLang="en-US" b="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zh-CN" altLang="en-US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zh-CN" altLang="en-US" b="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b="0" i="0">
                                  <a:latin typeface="Cambria Math" panose="02040503050406030204" pitchFamily="18" charset="0"/>
                                </a:rPr>
                                <m:t>𝒪</m:t>
                              </m:r>
                            </m:e>
                            <m:sub>
                              <m:r>
                                <a:rPr lang="zh-CN" altLang="en-US" b="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zh-CN" altLang="en-US" b="0" i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bSup>
                          <m:r>
                            <a:rPr lang="zh-CN" altLang="en-US" b="1" i="0">
                              <a:latin typeface="Cambria Math" panose="02040503050406030204" pitchFamily="18" charset="0"/>
                            </a:rPr>
                            <m:t>𝐫</m:t>
                          </m:r>
                        </m:e>
                      </m:d>
                      <m:r>
                        <a:rPr lang="zh-CN" altLang="en-US" b="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b="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zh-CN" altLang="en-US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zh-CN" altLang="en-US" b="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b="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zh-CN" altLang="en-US" b="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zh-CN" altLang="en-US" b="0" i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bSup>
                          <m:r>
                            <a:rPr lang="zh-CN" altLang="en-US" b="1" i="0">
                              <a:latin typeface="Cambria Math" panose="02040503050406030204" pitchFamily="18" charset="0"/>
                            </a:rPr>
                            <m:t>𝐫</m:t>
                          </m:r>
                          <m:r>
                            <a:rPr lang="zh-CN" altLang="en-US" b="0" i="0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zh-CN" altLang="en-US" b="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b="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zh-CN" altLang="en-US" b="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zh-CN" altLang="en-US" b="0" i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zh-CN" altLang="en-US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b="1" i="0">
                                  <a:latin typeface="Cambria Math" panose="02040503050406030204" pitchFamily="18" charset="0"/>
                                </a:rPr>
                                <m:t>𝐯</m:t>
                              </m:r>
                            </m:e>
                            <m:sub>
                              <m:r>
                                <a:rPr lang="zh-CN" altLang="en-US" b="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B73C415F-DDCE-CE4C-A4E3-1E2C16F6BD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744" y="2133634"/>
                <a:ext cx="4037644" cy="369332"/>
              </a:xfrm>
              <a:prstGeom prst="rect">
                <a:avLst/>
              </a:prstGeom>
              <a:blipFill>
                <a:blip r:embed="rId6"/>
                <a:stretch>
                  <a:fillRect b="-172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E40437D5-938A-1449-969D-2E927AB267AF}"/>
                  </a:ext>
                </a:extLst>
              </p:cNvPr>
              <p:cNvSpPr/>
              <p:nvPr/>
            </p:nvSpPr>
            <p:spPr>
              <a:xfrm>
                <a:off x="5026334" y="2115808"/>
                <a:ext cx="2923429" cy="4049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latin typeface="Cambria Math" panose="02040503050406030204" pitchFamily="18" charset="0"/>
                        </a:rPr>
                        <m:t>𝒫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b="1">
                              <a:latin typeface="Cambria Math" panose="02040503050406030204" pitchFamily="18" charset="0"/>
                            </a:rPr>
                            <m:t>𝐫</m:t>
                          </m:r>
                        </m:e>
                      </m:d>
                      <m:r>
                        <a:rPr lang="en-US" altLang="zh-CN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𝒫</m:t>
                              </m:r>
                            </m:e>
                            <m:sup>
                              <m:r>
                                <a:rPr lang="en-US" altLang="zh-CN" b="1" i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b="1" i="0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p>
                          </m:sSup>
                          <m:r>
                            <a:rPr lang="zh-CN" altLang="en-US" b="1">
                              <a:latin typeface="Cambria Math" panose="02040503050406030204" pitchFamily="18" charset="0"/>
                            </a:rPr>
                            <m:t>𝐫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zh-CN" altLang="en-US" b="1">
                              <a:latin typeface="Cambria Math" panose="02040503050406030204" pitchFamily="18" charset="0"/>
                            </a:rPr>
                            <m:t>𝐫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E40437D5-938A-1449-969D-2E927AB267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6334" y="2115808"/>
                <a:ext cx="2923429" cy="404983"/>
              </a:xfrm>
              <a:prstGeom prst="rect">
                <a:avLst/>
              </a:prstGeom>
              <a:blipFill>
                <a:blip r:embed="rId7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7EE347D6-A638-5743-AFAB-95B37B939C66}"/>
                  </a:ext>
                </a:extLst>
              </p:cNvPr>
              <p:cNvSpPr/>
              <p:nvPr/>
            </p:nvSpPr>
            <p:spPr>
              <a:xfrm>
                <a:off x="8153346" y="2097983"/>
                <a:ext cx="3854966" cy="41710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b="1">
                              <a:latin typeface="Cambria Math" panose="02040503050406030204" pitchFamily="18" charset="0"/>
                            </a:rPr>
                            <m:t>𝐫</m:t>
                          </m:r>
                        </m:e>
                      </m:d>
                      <m:r>
                        <a:rPr lang="en-US" altLang="zh-CN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altLang="zh-CN" b="1" i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b="1" i="0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p>
                          </m:sSup>
                          <m:r>
                            <a:rPr lang="zh-CN" altLang="en-US" b="1">
                              <a:latin typeface="Cambria Math" panose="02040503050406030204" pitchFamily="18" charset="0"/>
                            </a:rPr>
                            <m:t>𝐫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,−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7EE347D6-A638-5743-AFAB-95B37B939C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3346" y="2097983"/>
                <a:ext cx="3854966" cy="417102"/>
              </a:xfrm>
              <a:prstGeom prst="rect">
                <a:avLst/>
              </a:prstGeom>
              <a:blipFill>
                <a:blip r:embed="rId8"/>
                <a:stretch>
                  <a:fillRect b="-88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文本框 9">
            <a:extLst>
              <a:ext uri="{FF2B5EF4-FFF2-40B4-BE49-F238E27FC236}">
                <a16:creationId xmlns:a16="http://schemas.microsoft.com/office/drawing/2014/main" id="{BEF20EDE-8BF8-7746-8240-4C917A17DF5C}"/>
              </a:ext>
            </a:extLst>
          </p:cNvPr>
          <p:cNvSpPr txBox="1"/>
          <p:nvPr/>
        </p:nvSpPr>
        <p:spPr>
          <a:xfrm>
            <a:off x="510037" y="2677932"/>
            <a:ext cx="4237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For</a:t>
            </a:r>
            <a:r>
              <a:rPr kumimoji="1" lang="zh-CN" altLang="en-US" dirty="0"/>
              <a:t> </a:t>
            </a:r>
            <a:r>
              <a:rPr kumimoji="1" lang="en-US" altLang="zh-CN" dirty="0"/>
              <a:t>one eigen state (n-fold degeneracy)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35AE7430-456A-1441-883D-1029884E0B5A}"/>
                  </a:ext>
                </a:extLst>
              </p:cNvPr>
              <p:cNvSpPr txBox="1"/>
              <p:nvPr/>
            </p:nvSpPr>
            <p:spPr>
              <a:xfrm>
                <a:off x="685942" y="3376118"/>
                <a:ext cx="45531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kumimoji="1" lang="en-US" altLang="zh-CN" i="1" dirty="0" err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35AE7430-456A-1441-883D-1029884E0B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942" y="3376118"/>
                <a:ext cx="455317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直线箭头连接符 12">
            <a:extLst>
              <a:ext uri="{FF2B5EF4-FFF2-40B4-BE49-F238E27FC236}">
                <a16:creationId xmlns:a16="http://schemas.microsoft.com/office/drawing/2014/main" id="{27C8CD89-FE40-BA43-A71F-DE49D00EC430}"/>
              </a:ext>
            </a:extLst>
          </p:cNvPr>
          <p:cNvCxnSpPr>
            <a:stCxn id="11" idx="3"/>
          </p:cNvCxnSpPr>
          <p:nvPr/>
        </p:nvCxnSpPr>
        <p:spPr bwMode="auto">
          <a:xfrm flipV="1">
            <a:off x="1141259" y="3200406"/>
            <a:ext cx="459059" cy="36037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>
            <a:outerShdw dist="17961" dir="2700000" algn="ctr" rotWithShape="0">
              <a:schemeClr val="tx1">
                <a:gamma/>
                <a:shade val="60000"/>
                <a:invGamma/>
              </a:schemeClr>
            </a:outerShdw>
          </a:effectLst>
        </p:spPr>
      </p:cxnSp>
      <p:cxnSp>
        <p:nvCxnSpPr>
          <p:cNvPr id="41" name="直线箭头连接符 40">
            <a:extLst>
              <a:ext uri="{FF2B5EF4-FFF2-40B4-BE49-F238E27FC236}">
                <a16:creationId xmlns:a16="http://schemas.microsoft.com/office/drawing/2014/main" id="{5A5308B2-B180-D046-9B42-D8A78E7D0AAF}"/>
              </a:ext>
            </a:extLst>
          </p:cNvPr>
          <p:cNvCxnSpPr>
            <a:cxnSpLocks/>
            <a:stCxn id="11" idx="3"/>
          </p:cNvCxnSpPr>
          <p:nvPr/>
        </p:nvCxnSpPr>
        <p:spPr bwMode="auto">
          <a:xfrm flipV="1">
            <a:off x="1141259" y="3429000"/>
            <a:ext cx="459059" cy="13178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>
            <a:outerShdw dist="17961" dir="2700000" algn="ctr" rotWithShape="0">
              <a:schemeClr val="tx1">
                <a:gamma/>
                <a:shade val="60000"/>
                <a:invGamma/>
              </a:schemeClr>
            </a:outerShdw>
          </a:effectLst>
        </p:spPr>
      </p:cxnSp>
      <p:cxnSp>
        <p:nvCxnSpPr>
          <p:cNvPr id="42" name="直线箭头连接符 41">
            <a:extLst>
              <a:ext uri="{FF2B5EF4-FFF2-40B4-BE49-F238E27FC236}">
                <a16:creationId xmlns:a16="http://schemas.microsoft.com/office/drawing/2014/main" id="{5E43C8FB-B03C-AA4B-8CF3-CEF812891F1C}"/>
              </a:ext>
            </a:extLst>
          </p:cNvPr>
          <p:cNvCxnSpPr>
            <a:cxnSpLocks/>
            <a:stCxn id="11" idx="3"/>
          </p:cNvCxnSpPr>
          <p:nvPr/>
        </p:nvCxnSpPr>
        <p:spPr bwMode="auto">
          <a:xfrm>
            <a:off x="1141259" y="3560784"/>
            <a:ext cx="459059" cy="15314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>
            <a:outerShdw dist="17961" dir="2700000" algn="ctr" rotWithShape="0">
              <a:schemeClr val="tx1">
                <a:gamma/>
                <a:shade val="60000"/>
                <a:invGamma/>
              </a:schemeClr>
            </a:outerShdw>
          </a:effectLst>
        </p:spPr>
      </p:cxnSp>
      <p:cxnSp>
        <p:nvCxnSpPr>
          <p:cNvPr id="43" name="直线箭头连接符 42">
            <a:extLst>
              <a:ext uri="{FF2B5EF4-FFF2-40B4-BE49-F238E27FC236}">
                <a16:creationId xmlns:a16="http://schemas.microsoft.com/office/drawing/2014/main" id="{E324C55E-6D76-1749-88AF-8DA68A395F8B}"/>
              </a:ext>
            </a:extLst>
          </p:cNvPr>
          <p:cNvCxnSpPr>
            <a:cxnSpLocks/>
            <a:stCxn id="11" idx="3"/>
          </p:cNvCxnSpPr>
          <p:nvPr/>
        </p:nvCxnSpPr>
        <p:spPr bwMode="auto">
          <a:xfrm>
            <a:off x="1141259" y="3560784"/>
            <a:ext cx="459059" cy="41326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>
            <a:outerShdw dist="17961" dir="2700000" algn="ctr" rotWithShape="0">
              <a:schemeClr val="tx1">
                <a:gamma/>
                <a:shade val="60000"/>
                <a:invGamma/>
              </a:schemeClr>
            </a:outerShdw>
          </a:effec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文本框 43">
                <a:extLst>
                  <a:ext uri="{FF2B5EF4-FFF2-40B4-BE49-F238E27FC236}">
                    <a16:creationId xmlns:a16="http://schemas.microsoft.com/office/drawing/2014/main" id="{6BE1D05A-CE55-BC47-987C-3B14855F0EDB}"/>
                  </a:ext>
                </a:extLst>
              </p:cNvPr>
              <p:cNvSpPr txBox="1"/>
              <p:nvPr/>
            </p:nvSpPr>
            <p:spPr>
              <a:xfrm>
                <a:off x="1525383" y="2906526"/>
                <a:ext cx="512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zh-CN" altLang="en-US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44" name="文本框 43">
                <a:extLst>
                  <a:ext uri="{FF2B5EF4-FFF2-40B4-BE49-F238E27FC236}">
                    <a16:creationId xmlns:a16="http://schemas.microsoft.com/office/drawing/2014/main" id="{6BE1D05A-CE55-BC47-987C-3B14855F0E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5383" y="2906526"/>
                <a:ext cx="512704" cy="369332"/>
              </a:xfrm>
              <a:prstGeom prst="rect">
                <a:avLst/>
              </a:prstGeom>
              <a:blipFill>
                <a:blip r:embed="rId10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136CC124-5988-9442-958C-056C78F8ACE0}"/>
                  </a:ext>
                </a:extLst>
              </p:cNvPr>
              <p:cNvSpPr txBox="1"/>
              <p:nvPr/>
            </p:nvSpPr>
            <p:spPr>
              <a:xfrm>
                <a:off x="1520060" y="3207214"/>
                <a:ext cx="5180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zh-CN" altLang="en-US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136CC124-5988-9442-958C-056C78F8AC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0060" y="3207214"/>
                <a:ext cx="518027" cy="369332"/>
              </a:xfrm>
              <a:prstGeom prst="rect">
                <a:avLst/>
              </a:prstGeom>
              <a:blipFill>
                <a:blip r:embed="rId11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CB47C39E-5085-4449-A09C-EFC4E75E8C97}"/>
                  </a:ext>
                </a:extLst>
              </p:cNvPr>
              <p:cNvSpPr txBox="1"/>
              <p:nvPr/>
            </p:nvSpPr>
            <p:spPr>
              <a:xfrm>
                <a:off x="1529181" y="3486150"/>
                <a:ext cx="5180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zh-CN" altLang="en-US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CB47C39E-5085-4449-A09C-EFC4E75E8C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9181" y="3486150"/>
                <a:ext cx="518027" cy="369332"/>
              </a:xfrm>
              <a:prstGeom prst="rect">
                <a:avLst/>
              </a:prstGeom>
              <a:blipFill>
                <a:blip r:embed="rId12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本框 48">
                <a:extLst>
                  <a:ext uri="{FF2B5EF4-FFF2-40B4-BE49-F238E27FC236}">
                    <a16:creationId xmlns:a16="http://schemas.microsoft.com/office/drawing/2014/main" id="{A76CAAF9-DDAF-6D46-B107-1EF05DFBE98B}"/>
                  </a:ext>
                </a:extLst>
              </p:cNvPr>
              <p:cNvSpPr txBox="1"/>
              <p:nvPr/>
            </p:nvSpPr>
            <p:spPr>
              <a:xfrm>
                <a:off x="1520059" y="3765086"/>
                <a:ext cx="50898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zh-CN" altLang="en-US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49" name="文本框 48">
                <a:extLst>
                  <a:ext uri="{FF2B5EF4-FFF2-40B4-BE49-F238E27FC236}">
                    <a16:creationId xmlns:a16="http://schemas.microsoft.com/office/drawing/2014/main" id="{A76CAAF9-DDAF-6D46-B107-1EF05DFBE9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0059" y="3765086"/>
                <a:ext cx="508985" cy="369332"/>
              </a:xfrm>
              <a:prstGeom prst="rect">
                <a:avLst/>
              </a:prstGeom>
              <a:blipFill>
                <a:blip r:embed="rId13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文本框 44">
            <a:extLst>
              <a:ext uri="{FF2B5EF4-FFF2-40B4-BE49-F238E27FC236}">
                <a16:creationId xmlns:a16="http://schemas.microsoft.com/office/drawing/2014/main" id="{DF46AFB4-C082-CB46-BFEC-6A88F364CC85}"/>
              </a:ext>
            </a:extLst>
          </p:cNvPr>
          <p:cNvSpPr txBox="1"/>
          <p:nvPr/>
        </p:nvSpPr>
        <p:spPr>
          <a:xfrm>
            <a:off x="2458327" y="3093221"/>
            <a:ext cx="4378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the character state of a class of operator 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矩形 45">
                <a:extLst>
                  <a:ext uri="{FF2B5EF4-FFF2-40B4-BE49-F238E27FC236}">
                    <a16:creationId xmlns:a16="http://schemas.microsoft.com/office/drawing/2014/main" id="{9CB4EF6A-1C3B-5949-B1BB-D00026C7A1C7}"/>
                  </a:ext>
                </a:extLst>
              </p:cNvPr>
              <p:cNvSpPr/>
              <p:nvPr/>
            </p:nvSpPr>
            <p:spPr>
              <a:xfrm>
                <a:off x="2040531" y="3465306"/>
                <a:ext cx="5736570" cy="7645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m:rPr>
                              <m:sty m:val="p"/>
                            </m:rPr>
                            <a:rPr lang="zh-CN" altLang="en-US">
                              <a:latin typeface="Cambria Math" panose="02040503050406030204" pitchFamily="18" charset="0"/>
                            </a:rPr>
                            <m:t>r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>
                                      <a:latin typeface="Cambria Math" panose="02040503050406030204" pitchFamily="18" charset="0"/>
                                    </a:rPr>
                                    <m:t>𝒪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zh-CN" altLang="en-US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grow m:val="on"/>
                          <m:supHide m:val="on"/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/>
                        <m:e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 </m:t>
                          </m:r>
                        </m:e>
                      </m:nary>
                      <m:sSubSup>
                        <m:sSubSup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  <m:sup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𝑛𝑛</m:t>
                          </m:r>
                        </m:sup>
                      </m:sSubSup>
                      <m:r>
                        <m:rPr>
                          <m:nor/>
                        </m:rPr>
                        <a:rPr lang="zh-CN" alt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zh-CN" altLang="en-US" i="1">
                          <a:latin typeface="Cambria Math" panose="02040503050406030204" pitchFamily="18" charset="0"/>
                        </a:rPr>
                        <m:t>with</m:t>
                      </m:r>
                      <m:r>
                        <m:rPr>
                          <m:nor/>
                        </m:rPr>
                        <a:rPr lang="zh-CN" altLang="en-US" i="1"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  <m:sup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𝑛𝑛</m:t>
                          </m:r>
                        </m:sup>
                      </m:sSubSup>
                      <m:r>
                        <a:rPr lang="zh-CN" altLang="en-US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zh-CN" altLang="en-US" b="1">
                                  <a:latin typeface="Cambria Math" panose="02040503050406030204" pitchFamily="18" charset="0"/>
                                </a:rPr>
                                <m:t>𝐤</m:t>
                              </m:r>
                            </m:sub>
                          </m:sSub>
                          <m:d>
                            <m:dPr>
                              <m:begChr m:val="|"/>
                              <m:endChr m:val="|"/>
                              <m:ctrlPr>
                                <a:rPr lang="zh-CN" altLang="en-US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>
                                      <a:latin typeface="Cambria Math" panose="02040503050406030204" pitchFamily="18" charset="0"/>
                                    </a:rPr>
                                    <m:t>𝒪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zh-CN" alt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zh-CN" altLang="en-US" b="1">
                                  <a:latin typeface="Cambria Math" panose="02040503050406030204" pitchFamily="18" charset="0"/>
                                </a:rPr>
                                <m:t>𝐤</m:t>
                              </m:r>
                            </m:sub>
                          </m:sSub>
                        </m:e>
                      </m:d>
                      <m:r>
                        <a:rPr lang="zh-CN" altLang="en-US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𝒪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zh-CN" altLang="en-US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𝐿𝐺</m:t>
                      </m:r>
                      <m:r>
                        <a:rPr lang="zh-CN" altLang="en-US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6" name="矩形 45">
                <a:extLst>
                  <a:ext uri="{FF2B5EF4-FFF2-40B4-BE49-F238E27FC236}">
                    <a16:creationId xmlns:a16="http://schemas.microsoft.com/office/drawing/2014/main" id="{9CB4EF6A-1C3B-5949-B1BB-D00026C7A1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0531" y="3465306"/>
                <a:ext cx="5736570" cy="764505"/>
              </a:xfrm>
              <a:prstGeom prst="rect">
                <a:avLst/>
              </a:prstGeom>
              <a:blipFill>
                <a:blip r:embed="rId14"/>
                <a:stretch>
                  <a:fillRect t="-121311" b="-1688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0" name="图片 49">
            <a:extLst>
              <a:ext uri="{FF2B5EF4-FFF2-40B4-BE49-F238E27FC236}">
                <a16:creationId xmlns:a16="http://schemas.microsoft.com/office/drawing/2014/main" id="{52AB4A9C-0154-9146-B9F3-F0E56CC6276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807776" y="4653048"/>
            <a:ext cx="2057346" cy="1387512"/>
          </a:xfrm>
          <a:prstGeom prst="rect">
            <a:avLst/>
          </a:prstGeom>
        </p:spPr>
      </p:pic>
      <p:pic>
        <p:nvPicPr>
          <p:cNvPr id="51" name="图片 50">
            <a:extLst>
              <a:ext uri="{FF2B5EF4-FFF2-40B4-BE49-F238E27FC236}">
                <a16:creationId xmlns:a16="http://schemas.microsoft.com/office/drawing/2014/main" id="{7C8913CB-CE58-0A4C-A509-4B088697C2A2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81150" y="4679827"/>
            <a:ext cx="5195892" cy="1308965"/>
          </a:xfrm>
          <a:prstGeom prst="rect">
            <a:avLst/>
          </a:prstGeom>
        </p:spPr>
      </p:pic>
      <p:sp>
        <p:nvSpPr>
          <p:cNvPr id="52" name="文本框 51">
            <a:extLst>
              <a:ext uri="{FF2B5EF4-FFF2-40B4-BE49-F238E27FC236}">
                <a16:creationId xmlns:a16="http://schemas.microsoft.com/office/drawing/2014/main" id="{E993B565-E64E-244F-B3C7-2EEA7C8E2348}"/>
              </a:ext>
            </a:extLst>
          </p:cNvPr>
          <p:cNvSpPr txBox="1"/>
          <p:nvPr/>
        </p:nvSpPr>
        <p:spPr>
          <a:xfrm>
            <a:off x="7705109" y="2677932"/>
            <a:ext cx="11224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dirty="0"/>
              <a:t>对于 </a:t>
            </a:r>
            <a:r>
              <a:rPr kumimoji="1" lang="en-US" altLang="zh-CN" sz="1400" dirty="0"/>
              <a:t>E</a:t>
            </a:r>
            <a:r>
              <a:rPr kumimoji="1" lang="zh-CN" altLang="en-US" sz="1400" dirty="0"/>
              <a:t> 来说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矩形 52">
                <a:extLst>
                  <a:ext uri="{FF2B5EF4-FFF2-40B4-BE49-F238E27FC236}">
                    <a16:creationId xmlns:a16="http://schemas.microsoft.com/office/drawing/2014/main" id="{BDF32AE4-2DCF-C848-8520-959EA28AFF75}"/>
                  </a:ext>
                </a:extLst>
              </p:cNvPr>
              <p:cNvSpPr/>
              <p:nvPr/>
            </p:nvSpPr>
            <p:spPr>
              <a:xfrm>
                <a:off x="7990166" y="2939026"/>
                <a:ext cx="412933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zh-CN" alt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zh-CN" altLang="en-US" b="1">
                                <a:latin typeface="Cambria Math" panose="02040503050406030204" pitchFamily="18" charset="0"/>
                              </a:rPr>
                              <m:t>𝐤</m:t>
                            </m:r>
                          </m:sub>
                        </m:sSub>
                        <m:d>
                          <m:dPr>
                            <m:begChr m:val="|"/>
                            <m:endChr m:val="|"/>
                            <m:ctrlPr>
                              <a:rPr lang="zh-CN" altLang="en-US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</m:d>
                        <m:sSub>
                          <m:sSubPr>
                            <m:ctrlPr>
                              <a:rPr lang="zh-CN" altLang="en-US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zh-CN" altLang="en-US" b="1">
                                <a:latin typeface="Cambria Math" panose="02040503050406030204" pitchFamily="18" charset="0"/>
                              </a:rPr>
                              <m:t>𝐤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dirty="0"/>
                  <a:t>=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zh-CN" altLang="en-US" b="1">
                                <a:latin typeface="Cambria Math" panose="02040503050406030204" pitchFamily="18" charset="0"/>
                              </a:rPr>
                              <m:t>𝐤</m:t>
                            </m:r>
                          </m:sub>
                        </m:s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zh-CN" altLang="en-US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zh-CN" altLang="en-US" b="1">
                                <a:latin typeface="Cambria Math" panose="02040503050406030204" pitchFamily="18" charset="0"/>
                              </a:rPr>
                              <m:t>𝐤</m:t>
                            </m:r>
                          </m:sub>
                        </m:sSub>
                      </m:e>
                    </m:d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=1,</m:t>
                    </m:r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Tr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E</m:t>
                        </m:r>
                      </m:e>
                    </m:d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n</m:t>
                    </m:r>
                  </m:oMath>
                </a14:m>
                <a:r>
                  <a:rPr lang="zh-CN" altLang="en-US" dirty="0"/>
                  <a:t> </a:t>
                </a:r>
              </a:p>
            </p:txBody>
          </p:sp>
        </mc:Choice>
        <mc:Fallback xmlns="">
          <p:sp>
            <p:nvSpPr>
              <p:cNvPr id="53" name="矩形 52">
                <a:extLst>
                  <a:ext uri="{FF2B5EF4-FFF2-40B4-BE49-F238E27FC236}">
                    <a16:creationId xmlns:a16="http://schemas.microsoft.com/office/drawing/2014/main" id="{BDF32AE4-2DCF-C848-8520-959EA28AFF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0166" y="2939026"/>
                <a:ext cx="4129336" cy="369332"/>
              </a:xfrm>
              <a:prstGeom prst="rect">
                <a:avLst/>
              </a:prstGeom>
              <a:blipFill>
                <a:blip r:embed="rId17"/>
                <a:stretch>
                  <a:fillRect t="-3226" b="-225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文本框 55">
                <a:extLst>
                  <a:ext uri="{FF2B5EF4-FFF2-40B4-BE49-F238E27FC236}">
                    <a16:creationId xmlns:a16="http://schemas.microsoft.com/office/drawing/2014/main" id="{1E3DE514-A8D8-5B48-A5D6-BD01C180BDB6}"/>
                  </a:ext>
                </a:extLst>
              </p:cNvPr>
              <p:cNvSpPr txBox="1"/>
              <p:nvPr/>
            </p:nvSpPr>
            <p:spPr>
              <a:xfrm>
                <a:off x="7719636" y="3259722"/>
                <a:ext cx="108805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sz="1400" dirty="0"/>
                  <a:t>对于</a:t>
                </a:r>
                <a14:m>
                  <m:oMath xmlns:m="http://schemas.openxmlformats.org/officeDocument/2006/math">
                    <m:r>
                      <a:rPr lang="zh-CN" altLang="en-US" sz="1400" i="1">
                        <a:latin typeface="Cambria Math" panose="02040503050406030204" pitchFamily="18" charset="0"/>
                      </a:rPr>
                      <m:t>𝒫</m:t>
                    </m:r>
                  </m:oMath>
                </a14:m>
                <a:r>
                  <a:rPr kumimoji="1" lang="en-US" altLang="zh-CN" sz="1400" dirty="0"/>
                  <a:t> </a:t>
                </a:r>
                <a:r>
                  <a:rPr kumimoji="1" lang="zh-CN" altLang="en-US" sz="1400" dirty="0"/>
                  <a:t>来说</a:t>
                </a:r>
              </a:p>
            </p:txBody>
          </p:sp>
        </mc:Choice>
        <mc:Fallback xmlns="">
          <p:sp>
            <p:nvSpPr>
              <p:cNvPr id="56" name="文本框 55">
                <a:extLst>
                  <a:ext uri="{FF2B5EF4-FFF2-40B4-BE49-F238E27FC236}">
                    <a16:creationId xmlns:a16="http://schemas.microsoft.com/office/drawing/2014/main" id="{1E3DE514-A8D8-5B48-A5D6-BD01C180BD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9636" y="3259722"/>
                <a:ext cx="1088055" cy="307777"/>
              </a:xfrm>
              <a:prstGeom prst="rect">
                <a:avLst/>
              </a:prstGeom>
              <a:blipFill>
                <a:blip r:embed="rId18"/>
                <a:stretch>
                  <a:fillRect l="-1149" b="-2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矩形 56">
                <a:extLst>
                  <a:ext uri="{FF2B5EF4-FFF2-40B4-BE49-F238E27FC236}">
                    <a16:creationId xmlns:a16="http://schemas.microsoft.com/office/drawing/2014/main" id="{D131A756-1619-2A40-9254-11354EAD80DB}"/>
                  </a:ext>
                </a:extLst>
              </p:cNvPr>
              <p:cNvSpPr/>
              <p:nvPr/>
            </p:nvSpPr>
            <p:spPr>
              <a:xfrm>
                <a:off x="7804304" y="3854193"/>
                <a:ext cx="437408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zh-CN" alt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zh-CN" altLang="en-US" b="1">
                                <a:latin typeface="Cambria Math" panose="02040503050406030204" pitchFamily="18" charset="0"/>
                              </a:rPr>
                              <m:t>𝐤</m:t>
                            </m:r>
                          </m:sub>
                        </m:sSub>
                        <m:d>
                          <m:dPr>
                            <m:begChr m:val="|"/>
                            <m:endChr m:val="|"/>
                            <m:ctrlPr>
                              <a:rPr lang="zh-CN" altLang="en-US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𝒫</m:t>
                            </m:r>
                          </m:e>
                        </m:d>
                        <m:sSub>
                          <m:sSubPr>
                            <m:ctrlPr>
                              <a:rPr lang="zh-CN" altLang="en-US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zh-CN" altLang="en-US" b="1">
                                <a:latin typeface="Cambria Math" panose="02040503050406030204" pitchFamily="18" charset="0"/>
                              </a:rPr>
                              <m:t>𝐤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dirty="0"/>
                  <a:t>=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P(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zh-CN" altLang="en-US" b="1">
                            <a:latin typeface="Cambria Math" panose="02040503050406030204" pitchFamily="18" charset="0"/>
                          </a:rPr>
                          <m:t>𝐤</m:t>
                        </m:r>
                      </m:sub>
                    </m:sSub>
                  </m:oMath>
                </a14:m>
                <a:r>
                  <a:rPr lang="en-US" altLang="zh-CN" dirty="0"/>
                  <a:t>)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zh-CN" altLang="en-US" b="1">
                                <a:latin typeface="Cambria Math" panose="02040503050406030204" pitchFamily="18" charset="0"/>
                              </a:rPr>
                              <m:t>𝐤</m:t>
                            </m:r>
                          </m:sub>
                        </m:s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zh-CN" altLang="en-US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zh-CN" altLang="en-US" b="1">
                                <a:latin typeface="Cambria Math" panose="02040503050406030204" pitchFamily="18" charset="0"/>
                              </a:rPr>
                              <m:t>𝐤</m:t>
                            </m:r>
                          </m:sub>
                        </m:sSub>
                      </m:e>
                    </m:d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altLang="zh-CN" dirty="0"/>
                      <m:t>P</m:t>
                    </m:r>
                    <m:r>
                      <m:rPr>
                        <m:nor/>
                      </m:rPr>
                      <a:rPr lang="en-US" altLang="zh-CN" dirty="0"/>
                      <m:t>(</m:t>
                    </m:r>
                    <m:sSub>
                      <m:sSubPr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zh-CN" altLang="en-US" b="1">
                            <a:latin typeface="Cambria Math" panose="02040503050406030204" pitchFamily="18" charset="0"/>
                          </a:rPr>
                          <m:t>𝐤</m:t>
                        </m:r>
                      </m:sub>
                    </m:sSub>
                    <m:r>
                      <m:rPr>
                        <m:nor/>
                      </m:rPr>
                      <a:rPr lang="en-US" altLang="zh-CN" dirty="0"/>
                      <m:t>)</m:t>
                    </m:r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endParaRPr lang="en-US" altLang="zh-CN" b="0" i="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7" name="矩形 56">
                <a:extLst>
                  <a:ext uri="{FF2B5EF4-FFF2-40B4-BE49-F238E27FC236}">
                    <a16:creationId xmlns:a16="http://schemas.microsoft.com/office/drawing/2014/main" id="{D131A756-1619-2A40-9254-11354EAD80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4304" y="3854193"/>
                <a:ext cx="4374083" cy="369332"/>
              </a:xfrm>
              <a:prstGeom prst="rect">
                <a:avLst/>
              </a:prstGeom>
              <a:blipFill>
                <a:blip r:embed="rId19"/>
                <a:stretch>
                  <a:fillRect t="-6452" b="-193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文本框 53">
                <a:extLst>
                  <a:ext uri="{FF2B5EF4-FFF2-40B4-BE49-F238E27FC236}">
                    <a16:creationId xmlns:a16="http://schemas.microsoft.com/office/drawing/2014/main" id="{E14DB826-3B38-2D4F-B421-C7B883A6D3E3}"/>
                  </a:ext>
                </a:extLst>
              </p:cNvPr>
              <p:cNvSpPr txBox="1"/>
              <p:nvPr/>
            </p:nvSpPr>
            <p:spPr>
              <a:xfrm>
                <a:off x="8076568" y="3264799"/>
                <a:ext cx="376410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kumimoji="1" lang="en-US" altLang="zh-CN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zh-CN" b="0" i="0" dirty="0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kumimoji="1" lang="en-US" altLang="zh-CN" b="0" i="0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zh-CN" altLang="en-US" b="0" i="0">
                                  <a:latin typeface="Cambria Math" panose="02040503050406030204" pitchFamily="18" charset="0"/>
                                </a:rPr>
                                <m:t>𝒫</m:t>
                              </m:r>
                            </m:e>
                          </m:d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zh-CN" b="0" i="0" dirty="0" smtClean="0">
                              <a:latin typeface="Cambria Math" panose="02040503050406030204" pitchFamily="18" charset="0"/>
                            </a:rPr>
                            <m:t>k</m:t>
                          </m:r>
                        </m:sub>
                      </m:sSub>
                      <m:r>
                        <a:rPr kumimoji="1" lang="en-US" altLang="zh-CN" b="0" i="0" dirty="0" smtClean="0">
                          <a:latin typeface="Cambria Math" panose="02040503050406030204" pitchFamily="18" charset="0"/>
                        </a:rPr>
                        <m:t>=0, </m:t>
                      </m:r>
                    </m:oMath>
                  </m:oMathPara>
                </a14:m>
                <a:endParaRPr kumimoji="1" lang="en-US" altLang="zh-CN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zh-CN" altLang="en-US" b="0" i="0">
                            <a:latin typeface="Cambria Math" panose="02040503050406030204" pitchFamily="18" charset="0"/>
                          </a:rPr>
                          <m:t>ψ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zh-CN" altLang="en-US" b="0" i="0">
                            <a:latin typeface="Cambria Math" panose="02040503050406030204" pitchFamily="18" charset="0"/>
                          </a:rPr>
                          <m:t>nk</m:t>
                        </m:r>
                      </m:sub>
                    </m:sSub>
                  </m:oMath>
                </a14:m>
                <a:r>
                  <a:rPr kumimoji="1"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也是</a:t>
                </a:r>
                <a14:m>
                  <m:oMath xmlns:m="http://schemas.openxmlformats.org/officeDocument/2006/math">
                    <m:r>
                      <a:rPr lang="zh-CN" altLang="en-US" b="0" i="0">
                        <a:latin typeface="Cambria Math" panose="02040503050406030204" pitchFamily="18" charset="0"/>
                      </a:rPr>
                      <m:t>𝒫</m:t>
                    </m:r>
                    <m:r>
                      <a:rPr lang="zh-CN" altLang="en-US" b="0" i="0" smtClean="0">
                        <a:latin typeface="Cambria Math" panose="02040503050406030204" pitchFamily="18" charset="0"/>
                      </a:rPr>
                      <m:t>的</m:t>
                    </m:r>
                    <m:r>
                      <a:rPr lang="zh-CN" altLang="en-US" b="0" i="0">
                        <a:latin typeface="Cambria Math" panose="02040503050406030204" pitchFamily="18" charset="0"/>
                      </a:rPr>
                      <m:t>本征</m:t>
                    </m:r>
                    <m:r>
                      <a:rPr lang="zh-CN" altLang="en-US" b="0" i="0" smtClean="0">
                        <a:latin typeface="Cambria Math" panose="02040503050406030204" pitchFamily="18" charset="0"/>
                      </a:rPr>
                      <m:t>函数</m:t>
                    </m:r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本征值</m:t>
                    </m:r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为</m:t>
                    </m:r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endParaRPr kumimoji="1" lang="zh-CN" altLang="en-US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54" name="文本框 53">
                <a:extLst>
                  <a:ext uri="{FF2B5EF4-FFF2-40B4-BE49-F238E27FC236}">
                    <a16:creationId xmlns:a16="http://schemas.microsoft.com/office/drawing/2014/main" id="{E14DB826-3B38-2D4F-B421-C7B883A6D3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6568" y="3264799"/>
                <a:ext cx="3764107" cy="646331"/>
              </a:xfrm>
              <a:prstGeom prst="rect">
                <a:avLst/>
              </a:prstGeom>
              <a:blipFill>
                <a:blip r:embed="rId20"/>
                <a:stretch>
                  <a:fillRect l="-338" b="-115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矩形 54">
                <a:extLst>
                  <a:ext uri="{FF2B5EF4-FFF2-40B4-BE49-F238E27FC236}">
                    <a16:creationId xmlns:a16="http://schemas.microsoft.com/office/drawing/2014/main" id="{9C1E4B3E-AA82-F243-926A-8EC704417922}"/>
                  </a:ext>
                </a:extLst>
              </p:cNvPr>
              <p:cNvSpPr/>
              <p:nvPr/>
            </p:nvSpPr>
            <p:spPr>
              <a:xfrm>
                <a:off x="8076568" y="4196899"/>
                <a:ext cx="205274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Tr</m:t>
                    </m:r>
                    <m:d>
                      <m:dPr>
                        <m:begChr m:val="["/>
                        <m:endChr m:val="]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>
                            <a:latin typeface="Cambria Math" panose="02040503050406030204" pitchFamily="18" charset="0"/>
                          </a:rPr>
                          <m:t>𝒫</m:t>
                        </m:r>
                      </m:e>
                    </m:d>
                    <m:r>
                      <a:rPr lang="en-US" altLang="zh-CN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m:rPr>
                            <m:nor/>
                          </m:rPr>
                          <a:rPr lang="en-US" altLang="zh-CN" dirty="0"/>
                          <m:t>P</m:t>
                        </m:r>
                        <m:r>
                          <m:rPr>
                            <m:nor/>
                          </m:rPr>
                          <a:rPr lang="en-US" altLang="zh-CN" dirty="0"/>
                          <m:t>(</m:t>
                        </m:r>
                        <m:sSub>
                          <m:sSubPr>
                            <m:ctrlPr>
                              <a:rPr lang="zh-CN" alt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zh-CN" altLang="en-US" b="1">
                                <a:latin typeface="Cambria Math" panose="02040503050406030204" pitchFamily="18" charset="0"/>
                              </a:rPr>
                              <m:t>𝐤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US" altLang="zh-CN" dirty="0"/>
                          <m:t>)</m:t>
                        </m:r>
                      </m:e>
                    </m:nary>
                  </m:oMath>
                </a14:m>
                <a:r>
                  <a:rPr lang="zh-CN" altLang="en-US" dirty="0"/>
                  <a:t> </a:t>
                </a:r>
              </a:p>
            </p:txBody>
          </p:sp>
        </mc:Choice>
        <mc:Fallback xmlns="">
          <p:sp>
            <p:nvSpPr>
              <p:cNvPr id="55" name="矩形 54">
                <a:extLst>
                  <a:ext uri="{FF2B5EF4-FFF2-40B4-BE49-F238E27FC236}">
                    <a16:creationId xmlns:a16="http://schemas.microsoft.com/office/drawing/2014/main" id="{9C1E4B3E-AA82-F243-926A-8EC7044179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6568" y="4196899"/>
                <a:ext cx="2052741" cy="369332"/>
              </a:xfrm>
              <a:prstGeom prst="rect">
                <a:avLst/>
              </a:prstGeom>
              <a:blipFill>
                <a:blip r:embed="rId21"/>
                <a:stretch>
                  <a:fillRect t="-100000" b="-1612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矩形 60">
                <a:extLst>
                  <a:ext uri="{FF2B5EF4-FFF2-40B4-BE49-F238E27FC236}">
                    <a16:creationId xmlns:a16="http://schemas.microsoft.com/office/drawing/2014/main" id="{B299CBD4-677A-B544-B2B2-569CF9A25C4F}"/>
                  </a:ext>
                </a:extLst>
              </p:cNvPr>
              <p:cNvSpPr/>
              <p:nvPr/>
            </p:nvSpPr>
            <p:spPr>
              <a:xfrm>
                <a:off x="10166244" y="4210148"/>
                <a:ext cx="103560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</m:oMath>
                </a14:m>
                <a:r>
                  <a:rPr lang="en-US" altLang="zh-CN" dirty="0"/>
                  <a:t> </a:t>
                </a:r>
                <a:r>
                  <a:rPr lang="zh-CN" altLang="en-US" dirty="0"/>
                  <a:t>同理</a:t>
                </a:r>
              </a:p>
            </p:txBody>
          </p:sp>
        </mc:Choice>
        <mc:Fallback xmlns="">
          <p:sp>
            <p:nvSpPr>
              <p:cNvPr id="61" name="矩形 60">
                <a:extLst>
                  <a:ext uri="{FF2B5EF4-FFF2-40B4-BE49-F238E27FC236}">
                    <a16:creationId xmlns:a16="http://schemas.microsoft.com/office/drawing/2014/main" id="{B299CBD4-677A-B544-B2B2-569CF9A25C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66244" y="4210148"/>
                <a:ext cx="1035605" cy="369332"/>
              </a:xfrm>
              <a:prstGeom prst="rect">
                <a:avLst/>
              </a:prstGeom>
              <a:blipFill>
                <a:blip r:embed="rId22"/>
                <a:stretch>
                  <a:fillRect t="-6667" r="-3614" b="-2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文本框 61">
                <a:extLst>
                  <a:ext uri="{FF2B5EF4-FFF2-40B4-BE49-F238E27FC236}">
                    <a16:creationId xmlns:a16="http://schemas.microsoft.com/office/drawing/2014/main" id="{DF984706-1B18-E145-B77B-014887B10624}"/>
                  </a:ext>
                </a:extLst>
              </p:cNvPr>
              <p:cNvSpPr txBox="1"/>
              <p:nvPr/>
            </p:nvSpPr>
            <p:spPr>
              <a:xfrm>
                <a:off x="8019001" y="4699284"/>
                <a:ext cx="3031599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dirty="0"/>
                  <a:t>注意这里的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zh-CN" altLang="en-US" b="1">
                            <a:latin typeface="Cambria Math" panose="02040503050406030204" pitchFamily="18" charset="0"/>
                          </a:rPr>
                          <m:t>𝐤</m:t>
                        </m:r>
                      </m:sub>
                    </m:sSub>
                  </m:oMath>
                </a14:m>
                <a:r>
                  <a:rPr kumimoji="1" lang="zh-CN" altLang="en-US" dirty="0"/>
                  <a:t>是广义的</a:t>
                </a:r>
                <a:endParaRPr kumimoji="1" lang="en-US" altLang="zh-CN" dirty="0"/>
              </a:p>
              <a:p>
                <a:r>
                  <a:rPr kumimoji="1" lang="zh-CN" altLang="en-US" dirty="0"/>
                  <a:t>是一些态的线形叠加</a:t>
                </a:r>
                <a:endParaRPr kumimoji="1" lang="en-US" altLang="zh-CN" dirty="0"/>
              </a:p>
              <a:p>
                <a:r>
                  <a:rPr kumimoji="1" lang="zh-CN" altLang="en-US" dirty="0"/>
                  <a:t>在 布洛赫基 与 </a:t>
                </a:r>
                <a:r>
                  <a:rPr kumimoji="1" lang="en-US" altLang="zh-CN" dirty="0"/>
                  <a:t>wannier</a:t>
                </a:r>
                <a:r>
                  <a:rPr kumimoji="1" lang="zh-CN" altLang="en-US" dirty="0"/>
                  <a:t>基下</a:t>
                </a:r>
                <a:endParaRPr kumimoji="1" lang="en-US" altLang="zh-CN" dirty="0"/>
              </a:p>
              <a:p>
                <a:r>
                  <a:rPr kumimoji="1" lang="zh-CN" altLang="en-US" dirty="0"/>
                  <a:t>也略有不同</a:t>
                </a:r>
              </a:p>
            </p:txBody>
          </p:sp>
        </mc:Choice>
        <mc:Fallback xmlns="">
          <p:sp>
            <p:nvSpPr>
              <p:cNvPr id="62" name="文本框 61">
                <a:extLst>
                  <a:ext uri="{FF2B5EF4-FFF2-40B4-BE49-F238E27FC236}">
                    <a16:creationId xmlns:a16="http://schemas.microsoft.com/office/drawing/2014/main" id="{DF984706-1B18-E145-B77B-014887B106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9001" y="4699284"/>
                <a:ext cx="3031599" cy="1200329"/>
              </a:xfrm>
              <a:prstGeom prst="rect">
                <a:avLst/>
              </a:prstGeom>
              <a:blipFill>
                <a:blip r:embed="rId23"/>
                <a:stretch>
                  <a:fillRect l="-1250" t="-2083" r="-417" b="-52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1617932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8000">
        <p15:prstTrans prst="pageCurlDouble"/>
      </p:transition>
    </mc:Choice>
    <mc:Fallback xmlns="">
      <p:transition spd="slow" advTm="80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85E0BF09-7E24-1443-9762-4871AEE5240E}"/>
              </a:ext>
            </a:extLst>
          </p:cNvPr>
          <p:cNvSpPr txBox="1"/>
          <p:nvPr/>
        </p:nvSpPr>
        <p:spPr>
          <a:xfrm>
            <a:off x="76358" y="0"/>
            <a:ext cx="726192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kumimoji="1" sz="11500">
                <a:latin typeface="于洪亮毛笔行楷简体" panose="02000000000000000000" pitchFamily="2" charset="-122"/>
                <a:ea typeface="于洪亮毛笔行楷简体" panose="02000000000000000000" pitchFamily="2" charset="-122"/>
              </a:defRPr>
            </a:lvl1pPr>
          </a:lstStyle>
          <a:p>
            <a:r>
              <a:rPr lang="en-US" altLang="zh-CN" sz="72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Plane wave basis</a:t>
            </a:r>
            <a:endParaRPr lang="zh-CN" altLang="en-US" sz="7200" dirty="0"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E0B24EC-A59C-794E-B3ED-80324D6B20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448712" y="4800564"/>
            <a:ext cx="2901613" cy="2219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934EF03A-CA1D-AC43-B453-5402968D1430}"/>
              </a:ext>
            </a:extLst>
          </p:cNvPr>
          <p:cNvSpPr txBox="1"/>
          <p:nvPr/>
        </p:nvSpPr>
        <p:spPr>
          <a:xfrm>
            <a:off x="381150" y="1143060"/>
            <a:ext cx="50320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/>
              <a:t>irvsp</a:t>
            </a:r>
            <a:r>
              <a:rPr kumimoji="1" lang="zh-CN" altLang="en-US" dirty="0"/>
              <a:t> 原理 </a:t>
            </a:r>
            <a:r>
              <a:rPr kumimoji="1" lang="en-US" altLang="zh-CN" dirty="0"/>
              <a:t>vasp </a:t>
            </a:r>
            <a:r>
              <a:rPr kumimoji="1" lang="zh-CN" altLang="en-US" dirty="0"/>
              <a:t>的</a:t>
            </a:r>
            <a:r>
              <a:rPr kumimoji="1" lang="en-US" altLang="zh-CN" dirty="0"/>
              <a:t>WAVECAR</a:t>
            </a:r>
            <a:r>
              <a:rPr kumimoji="1" lang="zh-CN" altLang="en-US" dirty="0"/>
              <a:t>即用的平面波基底</a:t>
            </a:r>
            <a:endParaRPr kumimoji="1"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50860C79-2FFC-E841-A8F2-30C28CDBC065}"/>
                  </a:ext>
                </a:extLst>
              </p:cNvPr>
              <p:cNvSpPr/>
              <p:nvPr/>
            </p:nvSpPr>
            <p:spPr>
              <a:xfrm>
                <a:off x="762140" y="1877780"/>
                <a:ext cx="5648149" cy="7958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zh-CN" altLang="en-US" b="1" i="0">
                              <a:latin typeface="Cambria Math" panose="02040503050406030204" pitchFamily="18" charset="0"/>
                            </a:rPr>
                            <m:t>𝐤</m:t>
                          </m:r>
                        </m:sub>
                      </m:sSub>
                      <m:r>
                        <a:rPr lang="zh-CN" altLang="en-US" b="0" i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b="1" i="0">
                          <a:latin typeface="Cambria Math" panose="02040503050406030204" pitchFamily="18" charset="0"/>
                        </a:rPr>
                        <m:t>𝐫</m:t>
                      </m:r>
                      <m:r>
                        <a:rPr lang="zh-CN" altLang="en-US" b="0" i="0"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limLoc m:val="undOvr"/>
                          <m:grow m:val="on"/>
                          <m:supHide m:val="on"/>
                          <m:ctrlPr>
                            <a:rPr lang="zh-CN" altLang="en-US" b="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b="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r>
                            <a:rPr lang="zh-CN" altLang="en-US" b="0" i="0">
                              <a:latin typeface="Cambria Math" panose="02040503050406030204" pitchFamily="18" charset="0"/>
                            </a:rPr>
                            <m:t> </m:t>
                          </m:r>
                        </m:e>
                      </m:nary>
                      <m:sSub>
                        <m:sSubPr>
                          <m:ctrlPr>
                            <a:rPr lang="zh-CN" altLang="en-US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b="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zh-CN" altLang="en-US" b="1" i="0">
                              <a:latin typeface="Cambria Math" panose="02040503050406030204" pitchFamily="18" charset="0"/>
                            </a:rPr>
                            <m:t>𝐤</m:t>
                          </m:r>
                          <m:r>
                            <a:rPr lang="zh-CN" altLang="en-US" b="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b="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sSup>
                        <m:sSupPr>
                          <m:ctrlPr>
                            <a:rPr lang="zh-CN" altLang="en-US" b="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b="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zh-CN" altLang="en-US" b="0" i="1">
                              <a:latin typeface="Cambria Math" panose="02040503050406030204" pitchFamily="18" charset="0"/>
                            </a:rPr>
                            <m:t>𝑖</m:t>
                          </m:r>
                          <m:d>
                            <m:dPr>
                              <m:ctrlPr>
                                <a:rPr lang="zh-CN" altLang="en-US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b="1" i="0">
                                  <a:latin typeface="Cambria Math" panose="02040503050406030204" pitchFamily="18" charset="0"/>
                                </a:rPr>
                                <m:t>𝐤</m:t>
                              </m:r>
                              <m:r>
                                <a:rPr lang="zh-CN" altLang="en-US" b="0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zh-CN" altLang="en-US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b="1" i="0">
                                      <a:latin typeface="Cambria Math" panose="02040503050406030204" pitchFamily="18" charset="0"/>
                                    </a:rPr>
                                    <m:t>𝐆</m:t>
                                  </m:r>
                                </m:e>
                                <m:sub>
                                  <m:r>
                                    <a:rPr lang="zh-CN" altLang="en-US" b="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  <m:r>
                            <a:rPr lang="zh-CN" altLang="en-US" b="0" i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zh-CN" altLang="en-US" b="1" i="0">
                              <a:latin typeface="Cambria Math" panose="02040503050406030204" pitchFamily="18" charset="0"/>
                            </a:rPr>
                            <m:t>𝐫</m:t>
                          </m:r>
                        </m:sup>
                      </m:sSup>
                      <m:r>
                        <m:rPr>
                          <m:nor/>
                        </m:rPr>
                        <a:rPr lang="zh-CN" altLang="en-US" b="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zh-CN" altLang="en-US" b="0" i="1">
                          <a:latin typeface="Cambria Math" panose="02040503050406030204" pitchFamily="18" charset="0"/>
                        </a:rPr>
                        <m:t>with</m:t>
                      </m:r>
                      <m:r>
                        <m:rPr>
                          <m:nor/>
                        </m:rPr>
                        <a:rPr lang="zh-CN" altLang="en-US" b="0" i="1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⟨"/>
                          <m:endChr m:val="⟩"/>
                          <m:ctrlPr>
                            <a:rPr lang="zh-CN" altLang="en-US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b="1" i="0">
                              <a:latin typeface="Cambria Math" panose="02040503050406030204" pitchFamily="18" charset="0"/>
                            </a:rPr>
                            <m:t>𝐤</m:t>
                          </m:r>
                          <m:r>
                            <a:rPr lang="zh-CN" altLang="en-US" b="0" i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zh-CN" altLang="en-US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b="1" i="0">
                                  <a:latin typeface="Cambria Math" panose="02040503050406030204" pitchFamily="18" charset="0"/>
                                </a:rPr>
                                <m:t>𝐆</m:t>
                              </m:r>
                            </m:e>
                            <m:sub>
                              <m:r>
                                <a:rPr lang="zh-CN" altLang="en-US" b="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zh-CN" altLang="en-US" b="0" i="0">
                              <a:latin typeface="Cambria Math" panose="02040503050406030204" pitchFamily="18" charset="0"/>
                            </a:rPr>
                            <m:t>∣</m:t>
                          </m:r>
                          <m:r>
                            <a:rPr lang="zh-CN" altLang="en-US" b="1" i="0">
                              <a:latin typeface="Cambria Math" panose="02040503050406030204" pitchFamily="18" charset="0"/>
                            </a:rPr>
                            <m:t>𝐤</m:t>
                          </m:r>
                          <m:r>
                            <a:rPr lang="zh-CN" altLang="en-US" b="0" i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zh-CN" altLang="en-US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b="1" i="0">
                                  <a:latin typeface="Cambria Math" panose="02040503050406030204" pitchFamily="18" charset="0"/>
                                </a:rPr>
                                <m:t>𝐆</m:t>
                              </m:r>
                            </m:e>
                            <m:sub>
                              <m:r>
                                <a:rPr lang="zh-CN" altLang="en-US" b="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zh-CN" altLang="en-US" b="0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b="0" i="1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zh-CN" altLang="en-US" b="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50860C79-2FFC-E841-A8F2-30C28CDBC06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140" y="1877780"/>
                <a:ext cx="5648149" cy="795859"/>
              </a:xfrm>
              <a:prstGeom prst="rect">
                <a:avLst/>
              </a:prstGeom>
              <a:blipFill>
                <a:blip r:embed="rId3"/>
                <a:stretch>
                  <a:fillRect t="-115625" b="-1562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本框 5">
            <a:extLst>
              <a:ext uri="{FF2B5EF4-FFF2-40B4-BE49-F238E27FC236}">
                <a16:creationId xmlns:a16="http://schemas.microsoft.com/office/drawing/2014/main" id="{91563F0E-E8F2-2D4D-9F2A-57F6BB4F384E}"/>
              </a:ext>
            </a:extLst>
          </p:cNvPr>
          <p:cNvSpPr txBox="1"/>
          <p:nvPr/>
        </p:nvSpPr>
        <p:spPr>
          <a:xfrm>
            <a:off x="457348" y="1599821"/>
            <a:ext cx="16466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wavefunctions</a:t>
            </a:r>
            <a:br>
              <a:rPr lang="en-US" altLang="zh-CN" dirty="0"/>
            </a:br>
            <a:endParaRPr lang="en-US" altLang="zh-CN" dirty="0"/>
          </a:p>
          <a:p>
            <a:endParaRPr kumimoji="1"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AE17139-2551-DB41-9F68-9235BA9EC73B}"/>
              </a:ext>
            </a:extLst>
          </p:cNvPr>
          <p:cNvSpPr/>
          <p:nvPr/>
        </p:nvSpPr>
        <p:spPr>
          <a:xfrm>
            <a:off x="6577662" y="2057436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err="1"/>
              <a:t>Ck,j</a:t>
            </a:r>
            <a:r>
              <a:rPr lang="en-US" altLang="zh-CN" dirty="0"/>
              <a:t> 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9D7481C-2C78-7243-B410-465AF8D48FB5}"/>
              </a:ext>
            </a:extLst>
          </p:cNvPr>
          <p:cNvSpPr txBox="1"/>
          <p:nvPr/>
        </p:nvSpPr>
        <p:spPr>
          <a:xfrm>
            <a:off x="7391366" y="2057436"/>
            <a:ext cx="3830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VASP</a:t>
            </a:r>
            <a:r>
              <a:rPr kumimoji="1" lang="zh-CN" altLang="en-US" dirty="0"/>
              <a:t> </a:t>
            </a:r>
            <a:r>
              <a:rPr kumimoji="1" lang="en-US" altLang="zh-CN" dirty="0"/>
              <a:t>WAVECAR</a:t>
            </a:r>
            <a:r>
              <a:rPr kumimoji="1" lang="zh-CN" altLang="en-US" dirty="0"/>
              <a:t>中存储的就是这个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93FFFAA5-53FC-984E-9EF0-5B84F081CEA4}"/>
                  </a:ext>
                </a:extLst>
              </p:cNvPr>
              <p:cNvSpPr/>
              <p:nvPr/>
            </p:nvSpPr>
            <p:spPr>
              <a:xfrm>
                <a:off x="776686" y="2631449"/>
                <a:ext cx="9996391" cy="51418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>
                            <a:latin typeface="Cambria Math" panose="02040503050406030204" pitchFamily="18" charset="0"/>
                          </a:rPr>
                          <m:t>𝒪</m:t>
                        </m:r>
                      </m:e>
                      <m:sub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sSub>
                      <m:sSubPr>
                        <m:ctrlPr>
                          <a:rPr lang="zh-CN" alt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zh-CN" altLang="en-US" b="1" i="0">
                            <a:latin typeface="Cambria Math" panose="02040503050406030204" pitchFamily="18" charset="0"/>
                          </a:rPr>
                          <m:t>𝐤</m:t>
                        </m:r>
                      </m:sub>
                    </m:sSub>
                    <m:r>
                      <a:rPr lang="zh-CN" altLang="en-US" b="0" i="0"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b="1" i="0">
                        <a:latin typeface="Cambria Math" panose="02040503050406030204" pitchFamily="18" charset="0"/>
                      </a:rPr>
                      <m:t>𝐫</m:t>
                    </m:r>
                    <m:r>
                      <a:rPr lang="zh-CN" altLang="en-US" b="0" i="0">
                        <a:latin typeface="Cambria Math" panose="02040503050406030204" pitchFamily="18" charset="0"/>
                      </a:rPr>
                      <m:t>)=</m:t>
                    </m:r>
                    <m:nary>
                      <m:naryPr>
                        <m:chr m:val="∑"/>
                        <m:limLoc m:val="undOvr"/>
                        <m:grow m:val="on"/>
                        <m:supHide m:val="on"/>
                        <m:ctrlPr>
                          <a:rPr lang="zh-CN" altLang="en-US" b="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zh-CN" altLang="en-US" b="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/>
                      <m:e>
                        <m:r>
                          <a:rPr lang="zh-CN" altLang="en-US" b="0" i="0">
                            <a:latin typeface="Cambria Math" panose="02040503050406030204" pitchFamily="18" charset="0"/>
                          </a:rPr>
                          <m:t> </m:t>
                        </m:r>
                      </m:e>
                    </m:nary>
                    <m:sSub>
                      <m:sSubPr>
                        <m:ctrlPr>
                          <a:rPr lang="zh-CN" altLang="en-US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b="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zh-CN" altLang="en-US" b="1" i="0">
                            <a:latin typeface="Cambria Math" panose="02040503050406030204" pitchFamily="18" charset="0"/>
                          </a:rPr>
                          <m:t>𝐤</m:t>
                        </m:r>
                        <m:r>
                          <a:rPr lang="zh-CN" altLang="en-US" b="0" i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CN" altLang="en-US" b="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sSup>
                      <m:sSupPr>
                        <m:ctrlPr>
                          <a:rPr lang="zh-CN" altLang="en-US" b="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b="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zh-CN" altLang="en-US" b="0" i="1">
                            <a:latin typeface="Cambria Math" panose="02040503050406030204" pitchFamily="18" charset="0"/>
                          </a:rPr>
                          <m:t>𝑖</m:t>
                        </m:r>
                        <m:d>
                          <m:dPr>
                            <m:ctrlPr>
                              <a:rPr lang="zh-CN" altLang="en-US" b="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b="1" i="0">
                                <a:latin typeface="Cambria Math" panose="02040503050406030204" pitchFamily="18" charset="0"/>
                              </a:rPr>
                              <m:t>𝐤</m:t>
                            </m:r>
                            <m:r>
                              <a:rPr lang="zh-CN" altLang="en-US" b="0" i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zh-CN" altLang="en-US" b="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b="1" i="0">
                                    <a:latin typeface="Cambria Math" panose="02040503050406030204" pitchFamily="18" charset="0"/>
                                  </a:rPr>
                                  <m:t>𝐆</m:t>
                                </m:r>
                              </m:e>
                              <m:sub>
                                <m:r>
                                  <a:rPr lang="zh-CN" altLang="en-US" b="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  <m:r>
                          <a:rPr lang="zh-CN" altLang="en-US" b="0" i="0">
                            <a:latin typeface="Cambria Math" panose="02040503050406030204" pitchFamily="18" charset="0"/>
                          </a:rPr>
                          <m:t>⋅</m:t>
                        </m:r>
                        <m:d>
                          <m:dPr>
                            <m:ctrlPr>
                              <a:rPr lang="zh-CN" altLang="en-US" b="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zh-CN" altLang="en-US" b="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zh-CN" altLang="en-US" b="0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zh-CN" altLang="en-US" b="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  <m:sup>
                                <m:r>
                                  <a:rPr lang="zh-CN" altLang="en-US" b="0" i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bSup>
                            <m:r>
                              <a:rPr lang="zh-CN" altLang="en-US" b="1" i="0">
                                <a:latin typeface="Cambria Math" panose="02040503050406030204" pitchFamily="18" charset="0"/>
                              </a:rPr>
                              <m:t>𝐫</m:t>
                            </m:r>
                            <m:r>
                              <a:rPr lang="zh-CN" altLang="en-US" b="0" i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Sup>
                              <m:sSubSupPr>
                                <m:ctrlPr>
                                  <a:rPr lang="zh-CN" altLang="en-US" b="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zh-CN" altLang="en-US" b="0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zh-CN" altLang="en-US" b="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  <m:sup>
                                <m:r>
                                  <a:rPr lang="zh-CN" altLang="en-US" b="0" i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zh-CN" altLang="en-US" b="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b="1" i="0">
                                    <a:latin typeface="Cambria Math" panose="02040503050406030204" pitchFamily="18" charset="0"/>
                                  </a:rPr>
                                  <m:t>𝐯</m:t>
                                </m:r>
                              </m:e>
                              <m:sub>
                                <m:r>
                                  <a:rPr lang="zh-CN" altLang="en-US" b="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e>
                        </m:d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𝐤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⋅</m:t>
                        </m:r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𝐯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sup>
                    </m:sSup>
                    <m:nary>
                      <m:naryPr>
                        <m:chr m:val="∑"/>
                        <m:limLoc m:val="undOvr"/>
                        <m:grow m:val="on"/>
                        <m:supHide m:val="on"/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/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 </m:t>
                        </m:r>
                      </m:e>
                    </m:nary>
                    <m:sSub>
                      <m:sSubPr>
                        <m:ctrlPr>
                          <a:rPr lang="zh-CN" altLang="zh-CN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𝐤</m:t>
                        </m:r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sSup>
                      <m:sSupPr>
                        <m:ctrlPr>
                          <a:rPr lang="zh-CN" altLang="zh-CN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sSub>
                          <m:sSubPr>
                            <m:ctrlPr>
                              <a:rPr lang="zh-CN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𝐆</m:t>
                            </m:r>
                          </m:e>
                          <m:sub>
                            <m:sSup>
                              <m:sSupPr>
                                <m:ctrlPr>
                                  <a:rPr lang="zh-CN" altLang="zh-CN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  <m:sup>
                                <m:r>
                                  <a:rPr lang="en-US" altLang="zh-CN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sub>
                        </m:sSub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sSub>
                          <m:sSubPr>
                            <m:ctrlPr>
                              <a:rPr lang="zh-CN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𝐯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sup>
                    </m:sSup>
                    <m:sSup>
                      <m:sSupPr>
                        <m:ctrlPr>
                          <a:rPr lang="zh-CN" altLang="zh-CN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d>
                          <m:dPr>
                            <m:ctrlPr>
                              <a:rPr lang="zh-CN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1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𝐤</m:t>
                            </m:r>
                            <m: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zh-CN" altLang="zh-CN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1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𝐆</m:t>
                                </m:r>
                              </m:e>
                              <m:sub>
                                <m:sSup>
                                  <m:sSupPr>
                                    <m:ctrlPr>
                                      <a:rPr lang="zh-CN" altLang="zh-CN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e>
                                  <m:sup>
                                    <m:r>
                                      <a:rPr lang="en-US" altLang="zh-CN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sub>
                            </m:sSub>
                          </m:e>
                        </m:d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en-US" altLang="zh-CN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𝐫</m:t>
                        </m:r>
                      </m:sup>
                    </m:sSup>
                    <m:r>
                      <m:rPr>
                        <m:nor/>
                      </m:rPr>
                      <a:rPr lang="en-US" altLang="zh-CN"/>
                      <m:t> </m:t>
                    </m:r>
                    <m:r>
                      <m:rPr>
                        <m:nor/>
                      </m:rPr>
                      <a:rPr lang="en-US" altLang="zh-CN"/>
                      <m:t>with</m:t>
                    </m:r>
                    <m:r>
                      <m:rPr>
                        <m:nor/>
                      </m:rPr>
                      <a:rPr lang="en-US" altLang="zh-CN"/>
                      <m:t> 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𝐆</m:t>
                        </m:r>
                      </m:e>
                      <m:sub>
                        <m:sSup>
                          <m:sSup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≡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𝐤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𝐆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𝐤</m:t>
                    </m:r>
                  </m:oMath>
                </a14:m>
                <a:r>
                  <a:rPr lang="zh-CN" altLang="zh-CN" dirty="0">
                    <a:effectLst/>
                  </a:rPr>
                  <a:t>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93FFFAA5-53FC-984E-9EF0-5B84F081CE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686" y="2631449"/>
                <a:ext cx="9996391" cy="514180"/>
              </a:xfrm>
              <a:prstGeom prst="rect">
                <a:avLst/>
              </a:prstGeom>
              <a:blipFill>
                <a:blip r:embed="rId4"/>
                <a:stretch>
                  <a:fillRect t="-61905" b="-1071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984F528A-DFBF-CC40-A06C-5EBC8B92AE5A}"/>
                  </a:ext>
                </a:extLst>
              </p:cNvPr>
              <p:cNvSpPr/>
              <p:nvPr/>
            </p:nvSpPr>
            <p:spPr>
              <a:xfrm>
                <a:off x="762140" y="3200602"/>
                <a:ext cx="4489562" cy="7958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zh-CN" altLang="en-US" b="1" i="0">
                                  <a:latin typeface="Cambria Math" panose="02040503050406030204" pitchFamily="18" charset="0"/>
                                </a:rPr>
                                <m:t>𝐤</m:t>
                              </m:r>
                            </m:sub>
                          </m:sSub>
                          <m:d>
                            <m:dPr>
                              <m:begChr m:val="|"/>
                              <m:endChr m:val="|"/>
                              <m:ctrlPr>
                                <a:rPr lang="zh-CN" altLang="en-US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b="0" i="0">
                                      <a:latin typeface="Cambria Math" panose="02040503050406030204" pitchFamily="18" charset="0"/>
                                    </a:rPr>
                                    <m:t>𝒪</m:t>
                                  </m:r>
                                </m:e>
                                <m:sub>
                                  <m:r>
                                    <a:rPr lang="zh-CN" altLang="en-US" b="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zh-CN" alt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b="0" i="1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zh-CN" altLang="en-US" b="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zh-CN" altLang="en-US" b="1" i="0">
                                  <a:latin typeface="Cambria Math" panose="02040503050406030204" pitchFamily="18" charset="0"/>
                                </a:rPr>
                                <m:t>𝐤</m:t>
                              </m:r>
                            </m:sub>
                          </m:sSub>
                        </m:e>
                      </m:d>
                      <m:r>
                        <a:rPr lang="zh-CN" altLang="en-US" b="0" i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zh-CN" altLang="en-US" b="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b="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zh-CN" altLang="en-US" b="0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zh-CN" altLang="en-US" b="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CN" altLang="en-US" b="1" i="0">
                              <a:latin typeface="Cambria Math" panose="02040503050406030204" pitchFamily="18" charset="0"/>
                            </a:rPr>
                            <m:t>𝐤</m:t>
                          </m:r>
                          <m:r>
                            <a:rPr lang="zh-CN" altLang="en-US" b="0" i="0">
                              <a:latin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zh-CN" altLang="en-US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b="1" i="0">
                                  <a:latin typeface="Cambria Math" panose="02040503050406030204" pitchFamily="18" charset="0"/>
                                </a:rPr>
                                <m:t>𝐯</m:t>
                              </m:r>
                            </m:e>
                            <m:sub>
                              <m:r>
                                <a:rPr lang="zh-CN" altLang="en-US" b="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sup>
                      </m:sSup>
                      <m:nary>
                        <m:naryPr>
                          <m:chr m:val="∑"/>
                          <m:limLoc m:val="undOvr"/>
                          <m:grow m:val="on"/>
                          <m:supHide m:val="on"/>
                          <m:ctrlPr>
                            <a:rPr lang="zh-CN" altLang="en-US" b="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b="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r>
                            <a:rPr lang="zh-CN" altLang="en-US" b="0" i="0">
                              <a:latin typeface="Cambria Math" panose="02040503050406030204" pitchFamily="18" charset="0"/>
                            </a:rPr>
                            <m:t> </m:t>
                          </m:r>
                        </m:e>
                      </m:nary>
                      <m:sSubSup>
                        <m:sSubSupPr>
                          <m:ctrlPr>
                            <a:rPr lang="zh-CN" altLang="en-US" b="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b="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zh-CN" altLang="en-US" b="1" i="0">
                              <a:latin typeface="Cambria Math" panose="02040503050406030204" pitchFamily="18" charset="0"/>
                            </a:rPr>
                            <m:t>𝐤</m:t>
                          </m:r>
                          <m:r>
                            <a:rPr lang="zh-CN" altLang="en-US" b="0" i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zh-CN" altLang="en-US" b="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b="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p>
                              <m:r>
                                <a:rPr lang="zh-CN" altLang="en-US" b="0" i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  <m:sup>
                          <m:r>
                            <a:rPr lang="zh-CN" altLang="en-US" b="0" i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sSub>
                        <m:sSubPr>
                          <m:ctrlPr>
                            <a:rPr lang="zh-CN" altLang="en-US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b="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zh-CN" altLang="en-US" b="1" i="0">
                              <a:latin typeface="Cambria Math" panose="02040503050406030204" pitchFamily="18" charset="0"/>
                            </a:rPr>
                            <m:t>𝐤</m:t>
                          </m:r>
                          <m:r>
                            <a:rPr lang="zh-CN" altLang="en-US" b="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b="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sSup>
                        <m:sSupPr>
                          <m:ctrlPr>
                            <a:rPr lang="zh-CN" altLang="en-US" b="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b="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zh-CN" altLang="en-US" b="0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zh-CN" altLang="en-US" b="0" i="1">
                              <a:latin typeface="Cambria Math" panose="02040503050406030204" pitchFamily="18" charset="0"/>
                            </a:rPr>
                            <m:t>𝑖</m:t>
                          </m:r>
                          <m:sSub>
                            <m:sSubPr>
                              <m:ctrlPr>
                                <a:rPr lang="zh-CN" altLang="en-US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b="1" i="0">
                                  <a:latin typeface="Cambria Math" panose="02040503050406030204" pitchFamily="18" charset="0"/>
                                </a:rPr>
                                <m:t>𝐆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lang="zh-CN" alt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b="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  <m:sup>
                                  <m:r>
                                    <a:rPr lang="zh-CN" altLang="en-US" b="0" i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  <m:r>
                            <a:rPr lang="zh-CN" altLang="en-US" b="0" i="0">
                              <a:latin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zh-CN" altLang="en-US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b="1" i="0">
                                  <a:latin typeface="Cambria Math" panose="02040503050406030204" pitchFamily="18" charset="0"/>
                                </a:rPr>
                                <m:t>𝐯</m:t>
                              </m:r>
                            </m:e>
                            <m:sub>
                              <m:r>
                                <a:rPr lang="zh-CN" altLang="en-US" b="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984F528A-DFBF-CC40-A06C-5EBC8B92AE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140" y="3200602"/>
                <a:ext cx="4489562" cy="795859"/>
              </a:xfrm>
              <a:prstGeom prst="rect">
                <a:avLst/>
              </a:prstGeom>
              <a:blipFill>
                <a:blip r:embed="rId5"/>
                <a:stretch>
                  <a:fillRect t="-119048" b="-1587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80900F53-8521-7A4A-8391-75CF87EB0E01}"/>
                  </a:ext>
                </a:extLst>
              </p:cNvPr>
              <p:cNvSpPr/>
              <p:nvPr/>
            </p:nvSpPr>
            <p:spPr>
              <a:xfrm>
                <a:off x="5956217" y="1495936"/>
                <a:ext cx="161018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𝒪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zh-CN" altLang="en-US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∣</m:t>
                          </m:r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b="1">
                                  <a:latin typeface="Cambria Math" panose="02040503050406030204" pitchFamily="18" charset="0"/>
                                </a:rPr>
                                <m:t>𝐯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80900F53-8521-7A4A-8391-75CF87EB0E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6217" y="1495936"/>
                <a:ext cx="1610184" cy="369332"/>
              </a:xfrm>
              <a:prstGeom prst="rect">
                <a:avLst/>
              </a:prstGeom>
              <a:blipFill>
                <a:blip r:embed="rId6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0EE5D2D2-D4B9-184F-87A2-8607640AB869}"/>
                  </a:ext>
                </a:extLst>
              </p:cNvPr>
              <p:cNvSpPr txBox="1"/>
              <p:nvPr/>
            </p:nvSpPr>
            <p:spPr>
              <a:xfrm>
                <a:off x="762140" y="4184362"/>
                <a:ext cx="6818983" cy="42364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dirty="0"/>
                  <a:t>For E  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b="1"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  <m:sub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kumimoji="1" lang="en-US" altLang="zh-CN" dirty="0"/>
                  <a:t> = 0;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kumimoji="1" lang="en-US" altLang="zh-CN" dirty="0"/>
                  <a:t> = 1;</a:t>
                </a:r>
                <a:r>
                  <a:rPr lang="zh-CN" altLang="zh-C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𝐆</m:t>
                        </m:r>
                      </m:e>
                      <m:sub>
                        <m:sSup>
                          <m:sSup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≡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𝐤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𝐆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𝐤</m:t>
                    </m:r>
                  </m:oMath>
                </a14:m>
                <a:r>
                  <a:rPr lang="zh-CN" altLang="zh-CN" dirty="0"/>
                  <a:t> </a:t>
                </a:r>
                <a:r>
                  <a:rPr lang="en-US" altLang="zh-CN" dirty="0"/>
                  <a:t>=</a:t>
                </a:r>
                <a:r>
                  <a:rPr lang="zh-CN" altLang="zh-C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𝐆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kumimoji="1" lang="en-US" altLang="zh-CN" dirty="0"/>
                  <a:t>;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nary>
                          <m:naryPr>
                            <m:chr m:val="∑"/>
                            <m:limLoc m:val="undOvr"/>
                            <m:grow m:val="on"/>
                            <m:supHide m:val="on"/>
                            <m:ctrlPr>
                              <a:rPr lang="zh-CN" alt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/>
                          <m:e>
                            <m:r>
                              <a:rPr lang="zh-CN" altLang="en-US">
                                <a:latin typeface="Cambria Math" panose="02040503050406030204" pitchFamily="18" charset="0"/>
                              </a:rPr>
                              <m:t> </m:t>
                            </m:r>
                          </m:e>
                        </m:nary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zh-CN" altLang="en-US" b="1">
                            <a:latin typeface="Cambria Math" panose="02040503050406030204" pitchFamily="18" charset="0"/>
                          </a:rPr>
                          <m:t>𝐤</m:t>
                        </m:r>
                        <m:r>
                          <a:rPr lang="zh-CN" altLang="en-US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zh-CN" alt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  <m:sup>
                            <m:r>
                              <a:rPr lang="zh-CN" altLang="en-US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b>
                      <m:sup>
                        <m:r>
                          <a:rPr lang="zh-CN" altLang="en-US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sSub>
                      <m:sSubPr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zh-CN" altLang="en-US" b="1">
                            <a:latin typeface="Cambria Math" panose="02040503050406030204" pitchFamily="18" charset="0"/>
                          </a:rPr>
                          <m:t>𝐤</m:t>
                        </m:r>
                        <m:r>
                          <a:rPr lang="zh-CN" altLang="en-US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=1;</m:t>
                    </m:r>
                  </m:oMath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0EE5D2D2-D4B9-184F-87A2-8607640AB8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140" y="4184362"/>
                <a:ext cx="6818983" cy="423642"/>
              </a:xfrm>
              <a:prstGeom prst="rect">
                <a:avLst/>
              </a:prstGeom>
              <a:blipFill>
                <a:blip r:embed="rId7"/>
                <a:stretch>
                  <a:fillRect l="-745" t="-88571" b="-1314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841ADDC3-0DED-FB46-A75B-FBB60522841B}"/>
                  </a:ext>
                </a:extLst>
              </p:cNvPr>
              <p:cNvSpPr txBox="1"/>
              <p:nvPr/>
            </p:nvSpPr>
            <p:spPr>
              <a:xfrm>
                <a:off x="709232" y="4906930"/>
                <a:ext cx="6077241" cy="42364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dirty="0"/>
                  <a:t>For </a:t>
                </a:r>
                <a14:m>
                  <m:oMath xmlns:m="http://schemas.openxmlformats.org/officeDocument/2006/math"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𝒫</m:t>
                    </m:r>
                  </m:oMath>
                </a14:m>
                <a:r>
                  <a:rPr kumimoji="1" lang="en-US" altLang="zh-CN" dirty="0"/>
                  <a:t> 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b="1"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  <m:sub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kumimoji="1" lang="en-US" altLang="zh-CN" dirty="0"/>
                  <a:t> = 0;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kumimoji="1" lang="en-US" altLang="zh-CN" dirty="0"/>
                  <a:t> = -1;</a:t>
                </a:r>
                <a:r>
                  <a:rPr lang="zh-CN" altLang="zh-C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𝐆</m:t>
                        </m:r>
                      </m:e>
                      <m:sub>
                        <m:sSup>
                          <m:sSup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≡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𝐤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𝐆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𝐤</m:t>
                    </m:r>
                  </m:oMath>
                </a14:m>
                <a:r>
                  <a:rPr lang="zh-CN" altLang="zh-CN" dirty="0"/>
                  <a:t> </a:t>
                </a:r>
                <a:r>
                  <a:rPr lang="en-US" altLang="zh-CN" dirty="0"/>
                  <a:t>=</a:t>
                </a:r>
                <a:r>
                  <a:rPr lang="zh-CN" altLang="zh-C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𝐆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−2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𝐤</m:t>
                    </m:r>
                  </m:oMath>
                </a14:m>
                <a:r>
                  <a:rPr kumimoji="1" lang="en-US" altLang="zh-CN" dirty="0"/>
                  <a:t>;</a:t>
                </a:r>
                <a:r>
                  <a:rPr lang="zh-CN" altLang="en-US" dirty="0"/>
                  <a:t> </a:t>
                </a:r>
                <a:endParaRPr kumimoji="1" lang="zh-CN" altLang="en-US" dirty="0"/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841ADDC3-0DED-FB46-A75B-FBB6052284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232" y="4906930"/>
                <a:ext cx="6077241" cy="423642"/>
              </a:xfrm>
              <a:prstGeom prst="rect">
                <a:avLst/>
              </a:prstGeom>
              <a:blipFill>
                <a:blip r:embed="rId8"/>
                <a:stretch>
                  <a:fillRect l="-835" b="-114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EB6ED8B7-5F59-1B43-B1D2-B0BAD7CB6862}"/>
                  </a:ext>
                </a:extLst>
              </p:cNvPr>
              <p:cNvSpPr txBox="1"/>
              <p:nvPr/>
            </p:nvSpPr>
            <p:spPr>
              <a:xfrm>
                <a:off x="787694" y="5867336"/>
                <a:ext cx="18404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dirty="0"/>
                  <a:t>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</m:oMath>
                </a14:m>
                <a:r>
                  <a:rPr kumimoji="1" lang="en-US" altLang="zh-CN" dirty="0"/>
                  <a:t>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b="1"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  <m:sub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kumimoji="1" lang="en-US" altLang="zh-CN" dirty="0"/>
                  <a:t> = 0;</a:t>
                </a:r>
                <a:r>
                  <a:rPr lang="zh-CN" altLang="en-US" dirty="0"/>
                  <a:t> </a:t>
                </a:r>
                <a:endParaRPr kumimoji="1" lang="zh-CN" altLang="en-US" dirty="0"/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EB6ED8B7-5F59-1B43-B1D2-B0BAD7CB68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694" y="5867336"/>
                <a:ext cx="1840440" cy="369332"/>
              </a:xfrm>
              <a:prstGeom prst="rect">
                <a:avLst/>
              </a:prstGeom>
              <a:blipFill>
                <a:blip r:embed="rId9"/>
                <a:stretch>
                  <a:fillRect l="-2055" t="-6667" b="-2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C54C9200-5C70-924C-81FC-98EF4D23B9E8}"/>
                  </a:ext>
                </a:extLst>
              </p:cNvPr>
              <p:cNvSpPr/>
              <p:nvPr/>
            </p:nvSpPr>
            <p:spPr>
              <a:xfrm>
                <a:off x="5105426" y="4906930"/>
                <a:ext cx="5534657" cy="16160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mtClean="0">
                          <a:latin typeface="Cambria Math" panose="02040503050406030204" pitchFamily="18" charset="0"/>
                        </a:rPr>
                        <m:t>For</m:t>
                      </m:r>
                      <m:r>
                        <a:rPr lang="en-US" altLang="zh-CN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zh-CN" smtClean="0">
                          <a:latin typeface="Cambria Math" panose="02040503050406030204" pitchFamily="18" charset="0"/>
                        </a:rPr>
                        <m:t>TRIM</m:t>
                      </m:r>
                      <m:r>
                        <a:rPr lang="en-US" altLang="zh-CN" smtClean="0">
                          <a:latin typeface="Cambria Math" panose="02040503050406030204" pitchFamily="18" charset="0"/>
                        </a:rPr>
                        <m:t> 2</m:t>
                      </m:r>
                      <m:r>
                        <m:rPr>
                          <m:sty m:val="p"/>
                        </m:rPr>
                        <a:rPr lang="en-US" altLang="zh-CN" smtClean="0">
                          <a:latin typeface="Cambria Math" panose="02040503050406030204" pitchFamily="18" charset="0"/>
                        </a:rPr>
                        <m:t>k</m:t>
                      </m:r>
                      <m:r>
                        <a:rPr lang="en-US" altLang="zh-CN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smtClean="0">
                          <a:latin typeface="Cambria Math" panose="02040503050406030204" pitchFamily="18" charset="0"/>
                        </a:rPr>
                        <m:t>G</m:t>
                      </m:r>
                      <m:r>
                        <a:rPr lang="en-US" altLang="zh-CN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altLang="zh-CN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𝐆</m:t>
                        </m:r>
                      </m:e>
                      <m:sub>
                        <m:sSup>
                          <m:sSup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b>
                    </m:sSub>
                  </m:oMath>
                </a14:m>
                <a:r>
                  <a:rPr lang="en-US" altLang="zh-CN" dirty="0">
                    <a:latin typeface="Cambria Math" panose="02040503050406030204" pitchFamily="18" charset="0"/>
                  </a:rPr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𝐆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zh-CN" dirty="0">
                    <a:latin typeface="Cambria Math" panose="02040503050406030204" pitchFamily="18" charset="0"/>
                  </a:rPr>
                  <a:t>;</a:t>
                </a:r>
              </a:p>
              <a:p>
                <a:r>
                  <a:rPr lang="en-US" altLang="zh-CN" dirty="0">
                    <a:latin typeface="Cambria Math" panose="02040503050406030204" pitchFamily="18" charset="0"/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zh-CN" altLang="en-US" b="1">
                            <a:latin typeface="Cambria Math" panose="02040503050406030204" pitchFamily="18" charset="0"/>
                          </a:rPr>
                          <m:t>𝐤</m:t>
                        </m:r>
                        <m:r>
                          <a:rPr lang="zh-CN" altLang="en-US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zh-CN" dirty="0">
                    <a:latin typeface="Cambria Math" panose="02040503050406030204" pitchFamily="18" charset="0"/>
                  </a:rPr>
                  <a:t>=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zh-CN" altLang="en-US" b="1">
                            <a:latin typeface="Cambria Math" panose="02040503050406030204" pitchFamily="18" charset="0"/>
                          </a:rPr>
                          <m:t>𝐤</m:t>
                        </m:r>
                        <m:r>
                          <a:rPr lang="zh-CN" altLang="en-US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zh-CN" altLang="zh-C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𝐆</m:t>
                        </m:r>
                      </m:e>
                      <m:sub>
                        <m:sSup>
                          <m:sSup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b>
                    </m:sSub>
                  </m:oMath>
                </a14:m>
                <a:r>
                  <a:rPr lang="en-US" altLang="zh-CN" dirty="0">
                    <a:latin typeface="Cambria Math" panose="02040503050406030204" pitchFamily="18" charset="0"/>
                  </a:rPr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𝐆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zh-CN" dirty="0">
                    <a:latin typeface="Cambria Math" panose="02040503050406030204" pitchFamily="18" charset="0"/>
                  </a:rPr>
                  <a:t>,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nary>
                          <m:naryPr>
                            <m:chr m:val="∑"/>
                            <m:limLoc m:val="undOvr"/>
                            <m:grow m:val="on"/>
                            <m:supHide m:val="on"/>
                            <m:ctrlPr>
                              <a:rPr lang="zh-CN" alt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/>
                          <m:e>
                            <m:r>
                              <a:rPr lang="zh-CN" altLang="en-US">
                                <a:latin typeface="Cambria Math" panose="02040503050406030204" pitchFamily="18" charset="0"/>
                              </a:rPr>
                              <m:t> </m:t>
                            </m:r>
                          </m:e>
                        </m:nary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zh-CN" altLang="en-US" b="1">
                            <a:latin typeface="Cambria Math" panose="02040503050406030204" pitchFamily="18" charset="0"/>
                          </a:rPr>
                          <m:t>𝐤</m:t>
                        </m:r>
                        <m:r>
                          <a:rPr lang="zh-CN" altLang="en-US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zh-CN" alt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  <m:sup>
                            <m:r>
                              <a:rPr lang="zh-CN" altLang="en-US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b>
                      <m:sup>
                        <m:r>
                          <a:rPr lang="zh-CN" altLang="en-US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sSub>
                      <m:sSubPr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zh-CN" altLang="en-US" b="1">
                            <a:latin typeface="Cambria Math" panose="02040503050406030204" pitchFamily="18" charset="0"/>
                          </a:rPr>
                          <m:t>𝐤</m:t>
                        </m:r>
                        <m:r>
                          <a:rPr lang="zh-CN" altLang="en-US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1;</m:t>
                    </m:r>
                  </m:oMath>
                </a14:m>
                <a:endParaRPr lang="en-US" altLang="zh-CN" dirty="0">
                  <a:latin typeface="Cambria Math" panose="02040503050406030204" pitchFamily="18" charset="0"/>
                </a:endParaRPr>
              </a:p>
              <a:p>
                <a:r>
                  <a:rPr lang="en-US" altLang="zh-CN" dirty="0">
                    <a:latin typeface="Cambria Math" panose="02040503050406030204" pitchFamily="18" charset="0"/>
                  </a:rPr>
                  <a:t>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zh-CN" altLang="en-US" b="1">
                            <a:latin typeface="Cambria Math" panose="02040503050406030204" pitchFamily="18" charset="0"/>
                          </a:rPr>
                          <m:t>𝐤</m:t>
                        </m:r>
                        <m:r>
                          <a:rPr lang="zh-CN" altLang="en-US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zh-CN" dirty="0">
                    <a:latin typeface="Cambria Math" panose="02040503050406030204" pitchFamily="18" charset="0"/>
                  </a:rPr>
                  <a:t>=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zh-CN" altLang="en-US" b="1">
                            <a:latin typeface="Cambria Math" panose="02040503050406030204" pitchFamily="18" charset="0"/>
                          </a:rPr>
                          <m:t>𝐤</m:t>
                        </m:r>
                        <m:r>
                          <a:rPr lang="zh-CN" altLang="en-US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zh-CN" altLang="zh-C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𝐆</m:t>
                        </m:r>
                      </m:e>
                      <m:sub>
                        <m:sSup>
                          <m:sSup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b>
                    </m:sSub>
                  </m:oMath>
                </a14:m>
                <a:r>
                  <a:rPr lang="en-US" altLang="zh-CN" dirty="0">
                    <a:latin typeface="Cambria Math" panose="02040503050406030204" pitchFamily="18" charset="0"/>
                  </a:rPr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𝐆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zh-CN" dirty="0">
                    <a:latin typeface="Cambria Math" panose="02040503050406030204" pitchFamily="18" charset="0"/>
                  </a:rPr>
                  <a:t>,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nary>
                          <m:naryPr>
                            <m:chr m:val="∑"/>
                            <m:limLoc m:val="undOvr"/>
                            <m:grow m:val="on"/>
                            <m:supHide m:val="on"/>
                            <m:ctrlPr>
                              <a:rPr lang="zh-CN" alt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/>
                          <m:e>
                            <m:r>
                              <a:rPr lang="zh-CN" altLang="en-US">
                                <a:latin typeface="Cambria Math" panose="02040503050406030204" pitchFamily="18" charset="0"/>
                              </a:rPr>
                              <m:t> </m:t>
                            </m:r>
                          </m:e>
                        </m:nary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zh-CN" altLang="en-US" b="1">
                            <a:latin typeface="Cambria Math" panose="02040503050406030204" pitchFamily="18" charset="0"/>
                          </a:rPr>
                          <m:t>𝐤</m:t>
                        </m:r>
                        <m:r>
                          <a:rPr lang="zh-CN" altLang="en-US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zh-CN" alt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  <m:sup>
                            <m:r>
                              <a:rPr lang="zh-CN" altLang="en-US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b>
                      <m:sup>
                        <m:r>
                          <a:rPr lang="zh-CN" altLang="en-US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sSub>
                      <m:sSubPr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zh-CN" altLang="en-US" b="1">
                            <a:latin typeface="Cambria Math" panose="02040503050406030204" pitchFamily="18" charset="0"/>
                          </a:rPr>
                          <m:t>𝐤</m:t>
                        </m:r>
                        <m:r>
                          <a:rPr lang="zh-CN" altLang="en-US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1;</m:t>
                    </m:r>
                  </m:oMath>
                </a14:m>
                <a:endParaRPr lang="en-US" altLang="zh-CN" dirty="0">
                  <a:latin typeface="Cambria Math" panose="02040503050406030204" pitchFamily="18" charset="0"/>
                </a:endParaRPr>
              </a:p>
              <a:p>
                <a:endParaRPr lang="en-US" altLang="zh-CN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C54C9200-5C70-924C-81FC-98EF4D23B9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5426" y="4906930"/>
                <a:ext cx="5534657" cy="1616020"/>
              </a:xfrm>
              <a:prstGeom prst="rect">
                <a:avLst/>
              </a:prstGeom>
              <a:blipFill>
                <a:blip r:embed="rId10"/>
                <a:stretch>
                  <a:fillRect l="-915" b="-178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79005136"/>
      </p:ext>
    </p:extLst>
  </p:cSld>
  <p:clrMapOvr>
    <a:masterClrMapping/>
  </p:clrMapOvr>
  <p:transition advTm="8000">
    <p:comb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E877B71E-BF32-654C-8994-AEB555E7CC8E}"/>
              </a:ext>
            </a:extLst>
          </p:cNvPr>
          <p:cNvSpPr txBox="1"/>
          <p:nvPr/>
        </p:nvSpPr>
        <p:spPr>
          <a:xfrm>
            <a:off x="76358" y="0"/>
            <a:ext cx="935865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kumimoji="1" sz="11500">
                <a:latin typeface="于洪亮毛笔行楷简体" panose="02000000000000000000" pitchFamily="2" charset="-122"/>
                <a:ea typeface="于洪亮毛笔行楷简体" panose="02000000000000000000" pitchFamily="2" charset="-122"/>
              </a:defRPr>
            </a:lvl1pPr>
          </a:lstStyle>
          <a:p>
            <a:r>
              <a:rPr lang="en-US" altLang="zh-CN" sz="5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Orthogonal tight-binding basis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E77D4AC9-0A6E-E541-A61D-54FA6800518D}"/>
                  </a:ext>
                </a:extLst>
              </p:cNvPr>
              <p:cNvSpPr/>
              <p:nvPr/>
            </p:nvSpPr>
            <p:spPr>
              <a:xfrm>
                <a:off x="381150" y="990664"/>
                <a:ext cx="2834686" cy="41139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zh-CN" alt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b="1">
                                  <a:latin typeface="Cambria Math" panose="02040503050406030204" pitchFamily="18" charset="0"/>
                                </a:rPr>
                                <m:t>𝐋</m:t>
                              </m:r>
                            </m:e>
                            <m:sub>
                              <m:r>
                                <a:rPr lang="zh-CN" altLang="en-US" b="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zh-CN" altLang="en-US" b="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b="0" i="1">
                              <a:latin typeface="Cambria Math" panose="02040503050406030204" pitchFamily="18" charset="0"/>
                            </a:rPr>
                            <m:t>𝜇𝛼</m:t>
                          </m:r>
                        </m:e>
                      </m:d>
                      <m:r>
                        <a:rPr lang="zh-CN" altLang="en-US" b="0" i="0">
                          <a:latin typeface="Cambria Math" panose="02040503050406030204" pitchFamily="18" charset="0"/>
                        </a:rPr>
                        <m:t>≡</m:t>
                      </m:r>
                      <m:sSub>
                        <m:sSubPr>
                          <m:ctrlPr>
                            <a:rPr lang="zh-CN" altLang="en-US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b="0" i="1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zh-CN" altLang="en-US" b="0" i="1">
                              <a:latin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  <m:d>
                        <m:dPr>
                          <m:ctrlPr>
                            <a:rPr lang="zh-CN" altLang="en-US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b="1" i="0">
                              <a:latin typeface="Cambria Math" panose="02040503050406030204" pitchFamily="18" charset="0"/>
                            </a:rPr>
                            <m:t>𝐫</m:t>
                          </m:r>
                          <m:r>
                            <a:rPr lang="zh-CN" altLang="en-US" b="0" i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CN" altLang="en-US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b="1" i="0">
                                  <a:latin typeface="Cambria Math" panose="02040503050406030204" pitchFamily="18" charset="0"/>
                                </a:rPr>
                                <m:t>𝐋</m:t>
                              </m:r>
                            </m:e>
                            <m:sub>
                              <m:r>
                                <a:rPr lang="zh-CN" altLang="en-US" b="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zh-CN" altLang="en-US" b="0" i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CN" altLang="en-US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b="0" i="1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zh-CN" altLang="en-US" b="0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E77D4AC9-0A6E-E541-A61D-54FA6800518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150" y="990664"/>
                <a:ext cx="2834686" cy="411395"/>
              </a:xfrm>
              <a:prstGeom prst="rect">
                <a:avLst/>
              </a:prstGeom>
              <a:blipFill>
                <a:blip r:embed="rId2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F1230B1A-B9E9-BE4A-99C1-7C4F35D38F21}"/>
                  </a:ext>
                </a:extLst>
              </p:cNvPr>
              <p:cNvSpPr/>
              <p:nvPr/>
            </p:nvSpPr>
            <p:spPr>
              <a:xfrm>
                <a:off x="457348" y="1424187"/>
                <a:ext cx="5257662" cy="133966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dirty="0">
                    <a:latin typeface="t1-gul-regular"/>
                  </a:rPr>
                  <a:t>where </a:t>
                </a:r>
                <a:r>
                  <a:rPr lang="el-GR" altLang="zh-CN" sz="2000" dirty="0">
                    <a:latin typeface="RMTMI"/>
                  </a:rPr>
                  <a:t>μ</a:t>
                </a:r>
                <a:r>
                  <a:rPr lang="en-US" altLang="zh-CN" sz="2000" dirty="0">
                    <a:latin typeface="RMTMI"/>
                  </a:rPr>
                  <a:t> </a:t>
                </a:r>
                <a:r>
                  <a:rPr lang="en-US" altLang="zh-CN" dirty="0">
                    <a:latin typeface="t1-gul-regular"/>
                  </a:rPr>
                  <a:t>label the atoms,</a:t>
                </a:r>
              </a:p>
              <a:p>
                <a:r>
                  <a:rPr lang="el-GR" altLang="zh-CN" sz="2000" dirty="0">
                    <a:latin typeface="RMTMI"/>
                  </a:rPr>
                  <a:t>α</a:t>
                </a:r>
                <a:r>
                  <a:rPr lang="en-US" altLang="zh-CN" sz="2000" dirty="0">
                    <a:latin typeface="RMTMI"/>
                  </a:rPr>
                  <a:t> </a:t>
                </a:r>
                <a:r>
                  <a:rPr lang="en-US" altLang="zh-CN" dirty="0">
                    <a:latin typeface="t1-gul-regular"/>
                  </a:rPr>
                  <a:t>label the orbitals,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b="1">
                            <a:latin typeface="Cambria Math" panose="02040503050406030204" pitchFamily="18" charset="0"/>
                          </a:rPr>
                          <m:t>𝐋</m:t>
                        </m:r>
                      </m:e>
                      <m:sub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zh-CN" alt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dirty="0">
                    <a:latin typeface="t1-gul-regular"/>
                  </a:rPr>
                  <a:t>label the lattice vectors in 3Dcrystals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𝜇</m:t>
                        </m:r>
                      </m:sub>
                    </m:sSub>
                    <m:r>
                      <a:rPr lang="zh-CN" altLang="en-US" sz="20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dirty="0">
                    <a:latin typeface="t1-gul-regular"/>
                  </a:rPr>
                  <a:t>label the positions of atoms in the home unit cell. 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F1230B1A-B9E9-BE4A-99C1-7C4F35D38F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348" y="1424187"/>
                <a:ext cx="5257662" cy="1339662"/>
              </a:xfrm>
              <a:prstGeom prst="rect">
                <a:avLst/>
              </a:prstGeom>
              <a:blipFill>
                <a:blip r:embed="rId3"/>
                <a:stretch>
                  <a:fillRect l="-1208" t="-1869" b="-280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框 6">
            <a:extLst>
              <a:ext uri="{FF2B5EF4-FFF2-40B4-BE49-F238E27FC236}">
                <a16:creationId xmlns:a16="http://schemas.microsoft.com/office/drawing/2014/main" id="{12386E6D-C96E-6744-8F56-946B10541A2E}"/>
              </a:ext>
            </a:extLst>
          </p:cNvPr>
          <p:cNvSpPr txBox="1"/>
          <p:nvPr/>
        </p:nvSpPr>
        <p:spPr>
          <a:xfrm>
            <a:off x="287002" y="2779250"/>
            <a:ext cx="41216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The wavefunction has been written as 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7B5AC004-495E-4547-9494-ED6DBF0FC842}"/>
                  </a:ext>
                </a:extLst>
              </p:cNvPr>
              <p:cNvSpPr/>
              <p:nvPr/>
            </p:nvSpPr>
            <p:spPr>
              <a:xfrm>
                <a:off x="442881" y="3175633"/>
                <a:ext cx="2796791" cy="4181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zh-CN" altLang="en-US" b="1">
                            <a:latin typeface="Cambria Math" panose="02040503050406030204" pitchFamily="18" charset="0"/>
                          </a:rPr>
                          <m:t>𝐤</m:t>
                        </m:r>
                      </m:sub>
                    </m:sSub>
                    <m:r>
                      <a:rPr lang="zh-CN" altLang="en-US"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b="1">
                        <a:latin typeface="Cambria Math" panose="02040503050406030204" pitchFamily="18" charset="0"/>
                      </a:rPr>
                      <m:t>𝐫</m:t>
                    </m:r>
                    <m:r>
                      <a:rPr lang="zh-CN" altLang="en-US">
                        <a:latin typeface="Cambria Math" panose="02040503050406030204" pitchFamily="18" charset="0"/>
                      </a:rPr>
                      <m:t>)=</m:t>
                    </m:r>
                    <m:nary>
                      <m:naryPr>
                        <m:chr m:val="∑"/>
                        <m:limLoc m:val="undOvr"/>
                        <m:grow m:val="on"/>
                        <m:supHide m:val="on"/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𝜇𝛼</m:t>
                        </m:r>
                      </m:sub>
                      <m:sup/>
                      <m:e>
                        <m:r>
                          <a:rPr lang="zh-CN" altLang="en-US">
                            <a:latin typeface="Cambria Math" panose="02040503050406030204" pitchFamily="18" charset="0"/>
                          </a:rPr>
                          <m:t> </m:t>
                        </m:r>
                      </m:e>
                    </m:nary>
                    <m:sSubSup>
                      <m:sSubSupPr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𝜇𝛼</m:t>
                        </m:r>
                        <m:r>
                          <a:rPr lang="zh-CN" altLang="en-US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CN" altLang="en-US" b="1">
                            <a:latin typeface="Cambria Math" panose="02040503050406030204" pitchFamily="18" charset="0"/>
                          </a:rPr>
                          <m:t>𝐤</m:t>
                        </m:r>
                      </m:sub>
                      <m:sup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bSup>
                    <m:sSubSup>
                      <m:sSubSupPr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zh-CN" altLang="en-US" b="1">
                            <a:latin typeface="Cambria Math" panose="02040503050406030204" pitchFamily="18" charset="0"/>
                          </a:rPr>
                          <m:t>𝐤</m:t>
                        </m:r>
                      </m:sub>
                      <m:sup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𝜇</m:t>
                        </m:r>
                      </m:sup>
                    </m:sSubSup>
                    <m:r>
                      <a:rPr lang="zh-CN" altLang="en-US"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b="1">
                        <a:latin typeface="Cambria Math" panose="02040503050406030204" pitchFamily="18" charset="0"/>
                      </a:rPr>
                      <m:t>𝐫</m:t>
                    </m:r>
                  </m:oMath>
                </a14:m>
                <a:r>
                  <a:rPr lang="en-US" altLang="zh-CN" dirty="0"/>
                  <a:t>)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7B5AC004-495E-4547-9494-ED6DBF0FC8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881" y="3175633"/>
                <a:ext cx="2796791" cy="418191"/>
              </a:xfrm>
              <a:prstGeom prst="rect">
                <a:avLst/>
              </a:prstGeom>
              <a:blipFill>
                <a:blip r:embed="rId4"/>
                <a:stretch>
                  <a:fillRect l="-452" t="-94118" r="-452" b="-13823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直线箭头连接符 9">
            <a:extLst>
              <a:ext uri="{FF2B5EF4-FFF2-40B4-BE49-F238E27FC236}">
                <a16:creationId xmlns:a16="http://schemas.microsoft.com/office/drawing/2014/main" id="{1C3767DA-6EBD-F34C-B7FF-5D4272EACAAC}"/>
              </a:ext>
            </a:extLst>
          </p:cNvPr>
          <p:cNvCxnSpPr/>
          <p:nvPr/>
        </p:nvCxnSpPr>
        <p:spPr bwMode="auto">
          <a:xfrm>
            <a:off x="2552793" y="3552150"/>
            <a:ext cx="1066772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>
            <a:outerShdw dist="17961" dir="2700000" algn="ctr" rotWithShape="0">
              <a:schemeClr val="tx1">
                <a:gamma/>
                <a:shade val="60000"/>
                <a:invGamma/>
              </a:schemeClr>
            </a:outerShdw>
          </a:effec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A0D88904-98F9-3D48-88E2-D1FE303C4ED4}"/>
                  </a:ext>
                </a:extLst>
              </p:cNvPr>
              <p:cNvSpPr txBox="1"/>
              <p:nvPr/>
            </p:nvSpPr>
            <p:spPr>
              <a:xfrm>
                <a:off x="3647575" y="3208000"/>
                <a:ext cx="2238883" cy="68711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dirty="0"/>
                  <a:t>轨道 </a:t>
                </a:r>
                <a:r>
                  <a:rPr kumimoji="1" lang="en-US" altLang="zh-CN" dirty="0"/>
                  <a:t>|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kumimoji="1" lang="en-US" altLang="zh-CN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nor/>
                          </m:rPr>
                          <a:rPr lang="el-GR" altLang="zh-CN" dirty="0">
                            <a:latin typeface="RMTMI"/>
                          </a:rPr>
                          <m:t>α</m:t>
                        </m:r>
                      </m:e>
                    </m:d>
                  </m:oMath>
                </a14:m>
                <a:endParaRPr kumimoji="1" lang="en-US" altLang="zh-CN" dirty="0"/>
              </a:p>
              <a:p>
                <a:r>
                  <a:rPr kumimoji="1" lang="en-US" altLang="zh-CN" dirty="0" err="1"/>
                  <a:t>eg.</a:t>
                </a:r>
                <a:r>
                  <a:rPr kumimoji="1" lang="en-US" altLang="zh-CN" dirty="0"/>
                  <a:t> |(1/3,2/3,0),</a:t>
                </a:r>
                <a14:m>
                  <m:oMath xmlns:m="http://schemas.openxmlformats.org/officeDocument/2006/math">
                    <m:r>
                      <a:rPr kumimoji="1" lang="en-US" altLang="zh-CN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kumimoji="1" lang="en-US" altLang="zh-CN" b="0" i="1" baseline="-25000" dirty="0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kumimoji="1" lang="en-US" altLang="zh-CN" b="0" i="1" dirty="0" smtClean="0">
                        <a:latin typeface="Cambria Math" panose="02040503050406030204" pitchFamily="18" charset="0"/>
                      </a:rPr>
                      <m:t>&gt; </m:t>
                    </m:r>
                  </m:oMath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A0D88904-98F9-3D48-88E2-D1FE303C4E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7575" y="3208000"/>
                <a:ext cx="2238883" cy="687111"/>
              </a:xfrm>
              <a:prstGeom prst="rect">
                <a:avLst/>
              </a:prstGeom>
              <a:blipFill>
                <a:blip r:embed="rId5"/>
                <a:stretch>
                  <a:fillRect l="-1685" t="-87273" b="-9272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本框 11">
            <a:extLst>
              <a:ext uri="{FF2B5EF4-FFF2-40B4-BE49-F238E27FC236}">
                <a16:creationId xmlns:a16="http://schemas.microsoft.com/office/drawing/2014/main" id="{53ABDED0-329C-A847-8EEE-7F6630B39A53}"/>
              </a:ext>
            </a:extLst>
          </p:cNvPr>
          <p:cNvSpPr txBox="1"/>
          <p:nvPr/>
        </p:nvSpPr>
        <p:spPr>
          <a:xfrm>
            <a:off x="4577519" y="3821004"/>
            <a:ext cx="2274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石墨烯的一个</a:t>
            </a:r>
            <a:r>
              <a:rPr kumimoji="1" lang="en-US" altLang="zh-CN" dirty="0" err="1"/>
              <a:t>pz</a:t>
            </a:r>
            <a:r>
              <a:rPr kumimoji="1" lang="zh-CN" altLang="en-US" dirty="0"/>
              <a:t>轨道</a:t>
            </a:r>
          </a:p>
        </p:txBody>
      </p:sp>
      <p:cxnSp>
        <p:nvCxnSpPr>
          <p:cNvPr id="14" name="直线箭头连接符 13">
            <a:extLst>
              <a:ext uri="{FF2B5EF4-FFF2-40B4-BE49-F238E27FC236}">
                <a16:creationId xmlns:a16="http://schemas.microsoft.com/office/drawing/2014/main" id="{DE61A8A7-D16F-9F4E-A9C8-97D45778A5F9}"/>
              </a:ext>
            </a:extLst>
          </p:cNvPr>
          <p:cNvCxnSpPr/>
          <p:nvPr/>
        </p:nvCxnSpPr>
        <p:spPr bwMode="auto">
          <a:xfrm>
            <a:off x="2209902" y="3552150"/>
            <a:ext cx="0" cy="32428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>
            <a:outerShdw dist="17961" dir="2700000" algn="ctr" rotWithShape="0">
              <a:schemeClr val="tx1">
                <a:gamma/>
                <a:shade val="60000"/>
                <a:invGamma/>
              </a:schemeClr>
            </a:outerShdw>
          </a:effectLst>
        </p:spPr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E28F7597-13F9-BF42-ACE1-C33970D5BF32}"/>
              </a:ext>
            </a:extLst>
          </p:cNvPr>
          <p:cNvSpPr txBox="1"/>
          <p:nvPr/>
        </p:nvSpPr>
        <p:spPr>
          <a:xfrm flipH="1">
            <a:off x="287002" y="3877204"/>
            <a:ext cx="3276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某个本征态 对轨道的展开系数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F4B34C1C-2BDC-BC45-A1E8-C80313EA14D7}"/>
                  </a:ext>
                </a:extLst>
              </p:cNvPr>
              <p:cNvSpPr/>
              <p:nvPr/>
            </p:nvSpPr>
            <p:spPr>
              <a:xfrm>
                <a:off x="152556" y="4246536"/>
                <a:ext cx="7071134" cy="79585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zh-CN" altLang="en-US" b="1" i="0">
                              <a:latin typeface="Cambria Math" panose="02040503050406030204" pitchFamily="18" charset="0"/>
                            </a:rPr>
                            <m:t>𝐤</m:t>
                          </m:r>
                        </m:sub>
                        <m:sup>
                          <m:r>
                            <a:rPr lang="zh-CN" altLang="en-US" b="0" i="1">
                              <a:latin typeface="Cambria Math" panose="02040503050406030204" pitchFamily="18" charset="0"/>
                            </a:rPr>
                            <m:t>𝜇</m:t>
                          </m:r>
                        </m:sup>
                      </m:sSubSup>
                      <m:r>
                        <a:rPr lang="zh-CN" altLang="en-US" b="0" i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b="1" i="0">
                          <a:latin typeface="Cambria Math" panose="02040503050406030204" pitchFamily="18" charset="0"/>
                        </a:rPr>
                        <m:t>𝐫</m:t>
                      </m:r>
                      <m:r>
                        <a:rPr lang="zh-CN" altLang="en-US" b="0" i="0"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limLoc m:val="undOvr"/>
                          <m:grow m:val="on"/>
                          <m:supHide m:val="on"/>
                          <m:ctrlPr>
                            <a:rPr lang="zh-CN" altLang="en-US" b="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b="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r>
                            <a:rPr lang="zh-CN" altLang="en-US" b="0" i="0">
                              <a:latin typeface="Cambria Math" panose="02040503050406030204" pitchFamily="18" charset="0"/>
                            </a:rPr>
                            <m:t> </m:t>
                          </m:r>
                        </m:e>
                      </m:nary>
                      <m:sSub>
                        <m:sSubPr>
                          <m:ctrlPr>
                            <a:rPr lang="zh-CN" altLang="en-US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b="0" i="1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zh-CN" altLang="en-US" b="0" i="1">
                              <a:latin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  <m:d>
                        <m:dPr>
                          <m:ctrlPr>
                            <a:rPr lang="zh-CN" altLang="en-US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b="1" i="0">
                              <a:latin typeface="Cambria Math" panose="02040503050406030204" pitchFamily="18" charset="0"/>
                            </a:rPr>
                            <m:t>𝐫</m:t>
                          </m:r>
                          <m:r>
                            <a:rPr lang="zh-CN" altLang="en-US" b="0" i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CN" altLang="en-US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b="0" i="1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zh-CN" altLang="en-US" b="0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sub>
                          </m:sSub>
                          <m:r>
                            <a:rPr lang="zh-CN" altLang="en-US" b="0" i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CN" altLang="en-US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b="1" i="0">
                                  <a:latin typeface="Cambria Math" panose="02040503050406030204" pitchFamily="18" charset="0"/>
                                </a:rPr>
                                <m:t>𝐋</m:t>
                              </m:r>
                            </m:e>
                            <m:sub>
                              <m:r>
                                <a:rPr lang="zh-CN" altLang="en-US" b="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sSup>
                        <m:sSupPr>
                          <m:ctrlPr>
                            <a:rPr lang="zh-CN" altLang="en-US" b="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b="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zh-CN" altLang="en-US" b="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CN" altLang="en-US" b="1" i="0">
                              <a:latin typeface="Cambria Math" panose="02040503050406030204" pitchFamily="18" charset="0"/>
                            </a:rPr>
                            <m:t>𝐤</m:t>
                          </m:r>
                          <m:r>
                            <a:rPr lang="zh-CN" altLang="en-US" b="0" i="0">
                              <a:latin typeface="Cambria Math" panose="02040503050406030204" pitchFamily="18" charset="0"/>
                            </a:rPr>
                            <m:t>⋅</m:t>
                          </m:r>
                          <m:d>
                            <m:dPr>
                              <m:ctrlPr>
                                <a:rPr lang="zh-CN" altLang="en-US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b="1" i="0">
                                      <a:latin typeface="Cambria Math" panose="02040503050406030204" pitchFamily="18" charset="0"/>
                                    </a:rPr>
                                    <m:t>𝐋</m:t>
                                  </m:r>
                                </m:e>
                                <m:sub>
                                  <m:r>
                                    <a:rPr lang="zh-CN" altLang="en-US" b="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zh-CN" altLang="en-US" b="0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zh-CN" altLang="en-US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b="0" i="1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zh-CN" altLang="en-US" b="0" i="1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sub>
                              </m:sSub>
                            </m:e>
                          </m:d>
                        </m:sup>
                      </m:sSup>
                      <m:r>
                        <a:rPr lang="zh-CN" altLang="en-US" b="0" i="0"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begChr m:val="⟨"/>
                          <m:endChr m:val="⟩"/>
                          <m:ctrlPr>
                            <a:rPr lang="zh-CN" altLang="en-US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zh-CN" altLang="en-US" b="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b="0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zh-CN" altLang="en-US" b="0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zh-CN" altLang="en-US" b="1" i="0">
                                  <a:latin typeface="Cambria Math" panose="02040503050406030204" pitchFamily="18" charset="0"/>
                                </a:rPr>
                                <m:t>𝐤</m:t>
                              </m:r>
                            </m:sub>
                            <m:sup>
                              <m:sSup>
                                <m:sSupPr>
                                  <m:ctrlPr>
                                    <a:rPr lang="zh-CN" alt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b="0" i="1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p>
                                  <m:r>
                                    <a:rPr lang="zh-CN" altLang="en-US" b="0" i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p>
                          </m:sSubSup>
                          <m:r>
                            <a:rPr lang="zh-CN" altLang="en-US" b="0" i="0">
                              <a:latin typeface="Cambria Math" panose="02040503050406030204" pitchFamily="18" charset="0"/>
                            </a:rPr>
                            <m:t>∣</m:t>
                          </m:r>
                          <m:sSubSup>
                            <m:sSubSupPr>
                              <m:ctrlPr>
                                <a:rPr lang="zh-CN" altLang="en-US" b="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b="0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zh-CN" altLang="en-US" b="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zh-CN" altLang="en-US" b="1" i="0">
                                  <a:latin typeface="Cambria Math" panose="02040503050406030204" pitchFamily="18" charset="0"/>
                                </a:rPr>
                                <m:t>𝐤</m:t>
                              </m:r>
                            </m:sub>
                            <m:sup>
                              <m:r>
                                <a:rPr lang="zh-CN" altLang="en-US" b="0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sup>
                          </m:sSubSup>
                        </m:e>
                      </m:d>
                      <m:r>
                        <a:rPr lang="zh-CN" altLang="en-US" b="0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b="0" i="1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zh-CN" altLang="en-US" b="0" i="1">
                              <a:latin typeface="Cambria Math" panose="02040503050406030204" pitchFamily="18" charset="0"/>
                            </a:rPr>
                            <m:t>𝜇</m:t>
                          </m:r>
                          <m:sSup>
                            <m:sSupPr>
                              <m:ctrlPr>
                                <a:rPr lang="zh-CN" altLang="en-US" b="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b="0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p>
                              <m:r>
                                <a:rPr lang="zh-CN" altLang="en-US" b="0" i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</m:sSub>
                      <m:sSub>
                        <m:sSubPr>
                          <m:ctrlPr>
                            <a:rPr lang="zh-CN" altLang="en-US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b="0" i="1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zh-CN" altLang="en-US" b="0" i="1">
                              <a:latin typeface="Cambria Math" panose="02040503050406030204" pitchFamily="18" charset="0"/>
                            </a:rPr>
                            <m:t>𝛼𝛽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F4B34C1C-2BDC-BC45-A1E8-C80313EA14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556" y="4246536"/>
                <a:ext cx="7071134" cy="795859"/>
              </a:xfrm>
              <a:prstGeom prst="rect">
                <a:avLst/>
              </a:prstGeom>
              <a:blipFill>
                <a:blip r:embed="rId6"/>
                <a:stretch>
                  <a:fillRect t="-115625" b="-1578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直线箭头连接符 17">
            <a:extLst>
              <a:ext uri="{FF2B5EF4-FFF2-40B4-BE49-F238E27FC236}">
                <a16:creationId xmlns:a16="http://schemas.microsoft.com/office/drawing/2014/main" id="{C9DA8734-A8CD-FF4F-9567-7BDD3C378709}"/>
              </a:ext>
            </a:extLst>
          </p:cNvPr>
          <p:cNvCxnSpPr/>
          <p:nvPr/>
        </p:nvCxnSpPr>
        <p:spPr bwMode="auto">
          <a:xfrm>
            <a:off x="1738239" y="5006281"/>
            <a:ext cx="1066772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>
            <a:outerShdw dist="17961" dir="2700000" algn="ctr" rotWithShape="0">
              <a:schemeClr val="tx1">
                <a:gamma/>
                <a:shade val="60000"/>
                <a:invGamma/>
              </a:schemeClr>
            </a:outerShdw>
          </a:effectLst>
        </p:spPr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4037D8D7-5AD0-C143-ADA4-E04E440B0A8A}"/>
              </a:ext>
            </a:extLst>
          </p:cNvPr>
          <p:cNvSpPr txBox="1"/>
          <p:nvPr/>
        </p:nvSpPr>
        <p:spPr>
          <a:xfrm>
            <a:off x="2805011" y="4827111"/>
            <a:ext cx="40607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/>
              <a:t>Rvector</a:t>
            </a:r>
            <a:r>
              <a:rPr kumimoji="1" lang="zh-CN" altLang="en-US" dirty="0"/>
              <a:t> </a:t>
            </a:r>
            <a:r>
              <a:rPr kumimoji="1" lang="en-US" altLang="zh-CN" dirty="0"/>
              <a:t> </a:t>
            </a:r>
            <a:r>
              <a:rPr kumimoji="1" lang="zh-CN" altLang="en-US" sz="1400" dirty="0"/>
              <a:t>每个轨道需要对所有</a:t>
            </a:r>
            <a:r>
              <a:rPr kumimoji="1" lang="en-US" altLang="zh-CN" sz="1400" dirty="0"/>
              <a:t>HR</a:t>
            </a:r>
            <a:r>
              <a:rPr kumimoji="1" lang="zh-CN" altLang="en-US" sz="1400" dirty="0"/>
              <a:t>中该轨道求和</a:t>
            </a:r>
            <a:endParaRPr kumimoji="1" lang="zh-CN" altLang="en-US" dirty="0"/>
          </a:p>
        </p:txBody>
      </p:sp>
      <p:cxnSp>
        <p:nvCxnSpPr>
          <p:cNvPr id="21" name="直线箭头连接符 20">
            <a:extLst>
              <a:ext uri="{FF2B5EF4-FFF2-40B4-BE49-F238E27FC236}">
                <a16:creationId xmlns:a16="http://schemas.microsoft.com/office/drawing/2014/main" id="{ADA007D1-FDF6-3D43-9B39-177A85010476}"/>
              </a:ext>
            </a:extLst>
          </p:cNvPr>
          <p:cNvCxnSpPr/>
          <p:nvPr/>
        </p:nvCxnSpPr>
        <p:spPr bwMode="auto">
          <a:xfrm>
            <a:off x="914536" y="4828347"/>
            <a:ext cx="0" cy="3444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>
            <a:outerShdw dist="17961" dir="2700000" algn="ctr" rotWithShape="0">
              <a:schemeClr val="tx1">
                <a:gamma/>
                <a:shade val="60000"/>
                <a:invGamma/>
              </a:schemeClr>
            </a:outerShdw>
          </a:effectLst>
        </p:spPr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F31C66E8-3361-A14C-863D-FA8594BC142D}"/>
              </a:ext>
            </a:extLst>
          </p:cNvPr>
          <p:cNvSpPr txBox="1"/>
          <p:nvPr/>
        </p:nvSpPr>
        <p:spPr>
          <a:xfrm>
            <a:off x="152556" y="5252643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实空间波函数傅立叶变换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55C5EF70-8157-544F-AC8F-4A649BFE579A}"/>
                  </a:ext>
                </a:extLst>
              </p:cNvPr>
              <p:cNvSpPr/>
              <p:nvPr/>
            </p:nvSpPr>
            <p:spPr>
              <a:xfrm>
                <a:off x="3295704" y="965120"/>
                <a:ext cx="5621604" cy="7107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</m:sSub>
                    <m:d>
                      <m:dPr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b="1">
                            <a:latin typeface="Cambria Math" panose="02040503050406030204" pitchFamily="18" charset="0"/>
                          </a:rPr>
                          <m:t>𝐫</m:t>
                        </m:r>
                        <m:r>
                          <a:rPr lang="zh-CN" altLang="en-US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zh-CN" alt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b>
                        </m:sSub>
                        <m:r>
                          <a:rPr lang="zh-CN" altLang="en-US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zh-CN" alt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b="1">
                                <a:latin typeface="Cambria Math" panose="02040503050406030204" pitchFamily="18" charset="0"/>
                              </a:rPr>
                              <m:t>𝐋</m:t>
                            </m:r>
                          </m:e>
                          <m:sub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dirty="0"/>
                  <a:t> 就是实空间的一个</a:t>
                </a:r>
                <a:r>
                  <a:rPr lang="en-US" altLang="zh-CN" dirty="0"/>
                  <a:t>wannier</a:t>
                </a:r>
                <a:r>
                  <a:rPr lang="zh-CN" altLang="en-US" dirty="0"/>
                  <a:t>局域函数</a:t>
                </a:r>
                <a:endParaRPr lang="en-US" altLang="zh-CN" dirty="0"/>
              </a:p>
              <a:p>
                <a:r>
                  <a:rPr lang="zh-CN" altLang="en-US" dirty="0"/>
                  <a:t>比方 </a:t>
                </a:r>
                <a:r>
                  <a:rPr lang="en-US" altLang="zh-CN" dirty="0"/>
                  <a:t>r</a:t>
                </a:r>
                <a:r>
                  <a:rPr lang="zh-CN" altLang="en-US" dirty="0"/>
                  <a:t>靠近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𝜇</m:t>
                        </m:r>
                      </m:sub>
                    </m:sSub>
                    <m:r>
                      <a:rPr lang="zh-CN" altLang="en-US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b="1">
                            <a:latin typeface="Cambria Math" panose="02040503050406030204" pitchFamily="18" charset="0"/>
                          </a:rPr>
                          <m:t>𝐋</m:t>
                        </m:r>
                      </m:e>
                      <m:sub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zh-CN" altLang="en-US" dirty="0"/>
                  <a:t> 时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</m:sSub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=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1</a:t>
                </a:r>
                <a:r>
                  <a:rPr lang="zh-CN" altLang="en-US" dirty="0"/>
                  <a:t>；</a:t>
                </a:r>
                <a:r>
                  <a:rPr lang="en-US" altLang="zh-CN" dirty="0"/>
                  <a:t> |r-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𝜇</m:t>
                        </m:r>
                      </m:sub>
                    </m:sSub>
                    <m:r>
                      <a:rPr lang="zh-CN" altLang="en-US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b="1">
                            <a:latin typeface="Cambria Math" panose="02040503050406030204" pitchFamily="18" charset="0"/>
                          </a:rPr>
                          <m:t>𝐋</m:t>
                        </m:r>
                      </m:e>
                      <m:sub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|≫0,</m:t>
                    </m:r>
                  </m:oMath>
                </a14:m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</m:sSub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=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55C5EF70-8157-544F-AC8F-4A649BFE57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5704" y="965120"/>
                <a:ext cx="5621604" cy="710707"/>
              </a:xfrm>
              <a:prstGeom prst="rect">
                <a:avLst/>
              </a:prstGeom>
              <a:blipFill>
                <a:blip r:embed="rId7"/>
                <a:stretch>
                  <a:fillRect l="-903" t="-1754" b="-70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B1C8311A-7F23-A845-99AF-9742B411B76F}"/>
                  </a:ext>
                </a:extLst>
              </p:cNvPr>
              <p:cNvSpPr/>
              <p:nvPr/>
            </p:nvSpPr>
            <p:spPr>
              <a:xfrm>
                <a:off x="409599" y="5632321"/>
                <a:ext cx="3876446" cy="79829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</m:acc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  <m:r>
                        <a:rPr lang="zh-CN" altLang="en-US" i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b="1" i="0">
                          <a:latin typeface="Cambria Math" panose="02040503050406030204" pitchFamily="18" charset="0"/>
                        </a:rPr>
                        <m:t>𝐫</m:t>
                      </m:r>
                      <m:r>
                        <a:rPr lang="zh-CN" altLang="en-US" b="0" i="0">
                          <a:latin typeface="Cambria Math" panose="02040503050406030204" pitchFamily="18" charset="0"/>
                        </a:rPr>
                        <m:t>)≡</m:t>
                      </m:r>
                      <m:sSub>
                        <m:sSubPr>
                          <m:ctrlPr>
                            <a:rPr lang="zh-CN" altLang="en-US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b="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zh-CN" altLang="en-US" b="0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sSub>
                        <m:sSubPr>
                          <m:ctrlPr>
                            <a:rPr lang="zh-CN" altLang="en-US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b="0" i="1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zh-CN" altLang="en-US" b="0" i="1">
                              <a:latin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  <m:r>
                        <a:rPr lang="zh-CN" altLang="en-US" b="0" i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b="1" i="0">
                          <a:latin typeface="Cambria Math" panose="02040503050406030204" pitchFamily="18" charset="0"/>
                        </a:rPr>
                        <m:t>𝐫</m:t>
                      </m:r>
                      <m:r>
                        <a:rPr lang="zh-CN" altLang="en-US" b="0" i="0"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limLoc m:val="undOvr"/>
                          <m:grow m:val="on"/>
                          <m:supHide m:val="on"/>
                          <m:ctrlPr>
                            <a:rPr lang="zh-CN" altLang="en-US" b="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b="0" i="1">
                              <a:latin typeface="Cambria Math" panose="02040503050406030204" pitchFamily="18" charset="0"/>
                            </a:rPr>
                            <m:t>𝛽</m:t>
                          </m:r>
                        </m:sub>
                        <m:sup/>
                        <m:e>
                          <m:r>
                            <a:rPr lang="zh-CN" altLang="en-US" b="0" i="0">
                              <a:latin typeface="Cambria Math" panose="02040503050406030204" pitchFamily="18" charset="0"/>
                            </a:rPr>
                            <m:t> </m:t>
                          </m:r>
                        </m:e>
                      </m:nary>
                      <m:sSub>
                        <m:sSubPr>
                          <m:ctrlPr>
                            <a:rPr lang="zh-CN" altLang="en-US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b="0" i="1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zh-CN" altLang="en-US" b="0" i="1">
                              <a:latin typeface="Cambria Math" panose="02040503050406030204" pitchFamily="18" charset="0"/>
                            </a:rPr>
                            <m:t>𝛽</m:t>
                          </m:r>
                        </m:sub>
                      </m:sSub>
                      <m:r>
                        <a:rPr lang="zh-CN" altLang="en-US" b="0" i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b="1" i="0">
                          <a:latin typeface="Cambria Math" panose="02040503050406030204" pitchFamily="18" charset="0"/>
                        </a:rPr>
                        <m:t>𝐫</m:t>
                      </m:r>
                      <m:r>
                        <a:rPr lang="zh-CN" altLang="en-US" b="0" i="0">
                          <a:latin typeface="Cambria Math" panose="02040503050406030204" pitchFamily="18" charset="0"/>
                        </a:rPr>
                        <m:t>)</m:t>
                      </m:r>
                      <m:sSubSup>
                        <m:sSubSupPr>
                          <m:ctrlPr>
                            <a:rPr lang="zh-CN" altLang="en-US" b="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b="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zh-CN" altLang="en-US" b="0" i="1">
                              <a:latin typeface="Cambria Math" panose="02040503050406030204" pitchFamily="18" charset="0"/>
                            </a:rPr>
                            <m:t>𝛽𝛼</m:t>
                          </m:r>
                        </m:sub>
                        <m:sup>
                          <m:r>
                            <a:rPr lang="zh-CN" altLang="en-US" b="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zh-CN" altLang="en-US" b="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b="0" i="1">
                              <a:latin typeface="Cambria Math" panose="02040503050406030204" pitchFamily="18" charset="0"/>
                            </a:rPr>
                            <m:t>𝜇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B1C8311A-7F23-A845-99AF-9742B411B7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599" y="5632321"/>
                <a:ext cx="3876446" cy="798295"/>
              </a:xfrm>
              <a:prstGeom prst="rect">
                <a:avLst/>
              </a:prstGeom>
              <a:blipFill>
                <a:blip r:embed="rId8"/>
                <a:stretch>
                  <a:fillRect t="-115625" b="-1578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13C3C6F5-CE19-B04E-986B-FD29A551CCC4}"/>
                  </a:ext>
                </a:extLst>
              </p:cNvPr>
              <p:cNvSpPr txBox="1"/>
              <p:nvPr/>
            </p:nvSpPr>
            <p:spPr>
              <a:xfrm>
                <a:off x="363049" y="6299866"/>
                <a:ext cx="6553029" cy="3987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dirty="0"/>
                  <a:t>比方 </a:t>
                </a:r>
                <a:r>
                  <a:rPr kumimoji="1" lang="en-US" altLang="zh-CN" dirty="0"/>
                  <a:t>C3</a:t>
                </a:r>
                <a:r>
                  <a:rPr kumimoji="1" lang="zh-CN" altLang="en-US" dirty="0"/>
                  <a:t> 回把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</m:sSub>
                    <m:d>
                      <m:dPr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b="1">
                            <a:latin typeface="Cambria Math" panose="02040503050406030204" pitchFamily="18" charset="0"/>
                          </a:rPr>
                          <m:t>𝐫</m:t>
                        </m:r>
                      </m:e>
                    </m:d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i="1">
                        <a:latin typeface="Cambria Math" panose="02040503050406030204" pitchFamily="18" charset="0"/>
                      </a:rPr>
                      <m:t>px</m:t>
                    </m:r>
                    <m:r>
                      <a:rPr lang="zh-CN" alt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转变成</m:t>
                    </m:r>
                    <m:sSub>
                      <m:sSubPr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zh-CN" alt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sub>
                        </m:sSub>
                        <m:d>
                          <m:dPr>
                            <m:ctrlPr>
                              <a:rPr lang="zh-CN" alt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b="1">
                                <a:latin typeface="Cambria Math" panose="02040503050406030204" pitchFamily="18" charset="0"/>
                              </a:rPr>
                              <m:t>𝐫</m:t>
                            </m:r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d>
                      <m:dPr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b="1">
                            <a:latin typeface="Cambria Math" panose="02040503050406030204" pitchFamily="18" charset="0"/>
                          </a:rPr>
                          <m:t>𝐫</m:t>
                        </m:r>
                      </m:e>
                    </m:d>
                    <m:r>
                      <a:rPr lang="en-US" altLang="zh-CN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i="1"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13C3C6F5-CE19-B04E-986B-FD29A551CC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049" y="6299866"/>
                <a:ext cx="6553029" cy="398764"/>
              </a:xfrm>
              <a:prstGeom prst="rect">
                <a:avLst/>
              </a:prstGeom>
              <a:blipFill>
                <a:blip r:embed="rId9"/>
                <a:stretch>
                  <a:fillRect l="-774" t="-9375" b="-12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61B58D18-5A87-9042-ABE8-F2216601BB32}"/>
                  </a:ext>
                </a:extLst>
              </p:cNvPr>
              <p:cNvSpPr/>
              <p:nvPr/>
            </p:nvSpPr>
            <p:spPr>
              <a:xfrm>
                <a:off x="4507407" y="5811824"/>
                <a:ext cx="2216376" cy="4392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𝛽𝛼</m:t>
                        </m:r>
                      </m:sub>
                      <m:sup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zh-CN" altLang="en-US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𝜇</m:t>
                        </m:r>
                      </m:sup>
                    </m:sSubSup>
                  </m:oMath>
                </a14:m>
                <a:r>
                  <a:rPr lang="zh-CN" altLang="en-US" dirty="0"/>
                  <a:t>就是前面的系数</a:t>
                </a:r>
              </a:p>
            </p:txBody>
          </p:sp>
        </mc:Choice>
        <mc:Fallback xmlns=""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61B58D18-5A87-9042-ABE8-F2216601BB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7407" y="5811824"/>
                <a:ext cx="2216376" cy="439287"/>
              </a:xfrm>
              <a:prstGeom prst="rect">
                <a:avLst/>
              </a:prstGeom>
              <a:blipFill>
                <a:blip r:embed="rId10"/>
                <a:stretch>
                  <a:fillRect t="-2857" r="-1143" b="-57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D19B2C8B-D007-0443-B735-C9003A060A3D}"/>
                  </a:ext>
                </a:extLst>
              </p:cNvPr>
              <p:cNvSpPr/>
              <p:nvPr/>
            </p:nvSpPr>
            <p:spPr>
              <a:xfrm>
                <a:off x="7430218" y="1633402"/>
                <a:ext cx="4129271" cy="798424"/>
              </a:xfrm>
              <a:prstGeom prst="rect">
                <a:avLst/>
              </a:prstGeom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𝒪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sSubSup>
                        <m:sSubSup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zh-CN" altLang="en-US" b="1">
                              <a:latin typeface="Cambria Math" panose="02040503050406030204" pitchFamily="18" charset="0"/>
                            </a:rPr>
                            <m:t>𝐤</m:t>
                          </m:r>
                        </m:sub>
                        <m:sup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𝜇</m:t>
                          </m:r>
                        </m:sup>
                      </m:sSubSup>
                      <m:d>
                        <m:d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b="1">
                              <a:latin typeface="Cambria Math" panose="02040503050406030204" pitchFamily="18" charset="0"/>
                            </a:rPr>
                            <m:t>𝐫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  <m:d>
                            <m:d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𝐤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sSub>
                                <m:sSubPr>
                                  <m:ctrlPr>
                                    <a:rPr lang="zh-CN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𝐯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e>
                          </m:d>
                        </m:sup>
                      </m:sSup>
                      <m:nary>
                        <m:naryPr>
                          <m:chr m:val="∑"/>
                          <m:limLoc m:val="undOvr"/>
                          <m:grow m:val="on"/>
                          <m:supHide m:val="on"/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𝛽</m:t>
                          </m:r>
                        </m:sub>
                        <m:sup/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 </m:t>
                          </m:r>
                        </m:e>
                      </m:nary>
                      <m:sSubSup>
                        <m:sSubSup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𝐤</m:t>
                          </m:r>
                        </m:sub>
                        <m:sup>
                          <m:sSup>
                            <m:sSup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p>
                      </m:sSubSup>
                      <m:r>
                        <a:rPr lang="en-US" altLang="zh-CN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</m:t>
                      </m:r>
                      <m:sSubSup>
                        <m:sSubSup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𝛽𝛼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𝜇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D19B2C8B-D007-0443-B735-C9003A060A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0218" y="1633402"/>
                <a:ext cx="4129271" cy="79842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平行四边形 30">
            <a:extLst>
              <a:ext uri="{FF2B5EF4-FFF2-40B4-BE49-F238E27FC236}">
                <a16:creationId xmlns:a16="http://schemas.microsoft.com/office/drawing/2014/main" id="{560F7A7E-4C68-144A-95FA-A07729D25B80}"/>
              </a:ext>
            </a:extLst>
          </p:cNvPr>
          <p:cNvSpPr/>
          <p:nvPr/>
        </p:nvSpPr>
        <p:spPr bwMode="auto">
          <a:xfrm>
            <a:off x="6172200" y="2414611"/>
            <a:ext cx="1449744" cy="820454"/>
          </a:xfrm>
          <a:prstGeom prst="parallelogram">
            <a:avLst>
              <a:gd name="adj" fmla="val 56235"/>
            </a:avLst>
          </a:prstGeom>
          <a:solidFill>
            <a:schemeClr val="bg1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dist="17961" dir="2700000" algn="ctr" rotWithShape="0">
              <a:schemeClr val="tx1">
                <a:gamma/>
                <a:shade val="60000"/>
                <a:invGamma/>
              </a:scheme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32" name="椭圆 31">
            <a:extLst>
              <a:ext uri="{FF2B5EF4-FFF2-40B4-BE49-F238E27FC236}">
                <a16:creationId xmlns:a16="http://schemas.microsoft.com/office/drawing/2014/main" id="{D545B9DB-C4D8-5344-B15A-E58E7F6F1B31}"/>
              </a:ext>
            </a:extLst>
          </p:cNvPr>
          <p:cNvSpPr/>
          <p:nvPr/>
        </p:nvSpPr>
        <p:spPr bwMode="auto">
          <a:xfrm>
            <a:off x="6574182" y="2855166"/>
            <a:ext cx="152396" cy="152396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dist="17961" dir="2700000" algn="ctr" rotWithShape="0">
              <a:schemeClr val="tx1">
                <a:gamma/>
                <a:shade val="60000"/>
                <a:invGamma/>
              </a:scheme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D6383CB3-DE6B-F34C-8879-582C3DD01686}"/>
              </a:ext>
            </a:extLst>
          </p:cNvPr>
          <p:cNvSpPr/>
          <p:nvPr/>
        </p:nvSpPr>
        <p:spPr bwMode="auto">
          <a:xfrm>
            <a:off x="7031370" y="2591247"/>
            <a:ext cx="152396" cy="152396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dist="17961" dir="2700000" algn="ctr" rotWithShape="0">
              <a:schemeClr val="tx1">
                <a:gamma/>
                <a:shade val="60000"/>
                <a:invGamma/>
              </a:scheme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cxnSp>
        <p:nvCxnSpPr>
          <p:cNvPr id="35" name="直线箭头连接符 34">
            <a:extLst>
              <a:ext uri="{FF2B5EF4-FFF2-40B4-BE49-F238E27FC236}">
                <a16:creationId xmlns:a16="http://schemas.microsoft.com/office/drawing/2014/main" id="{C028E751-1C6C-E24C-B47A-CE3947DFCEAA}"/>
              </a:ext>
            </a:extLst>
          </p:cNvPr>
          <p:cNvCxnSpPr>
            <a:stCxn id="33" idx="6"/>
          </p:cNvCxnSpPr>
          <p:nvPr/>
        </p:nvCxnSpPr>
        <p:spPr bwMode="auto">
          <a:xfrm>
            <a:off x="7183766" y="2667445"/>
            <a:ext cx="609584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>
            <a:outerShdw dist="17961" dir="2700000" algn="ctr" rotWithShape="0">
              <a:schemeClr val="tx1">
                <a:gamma/>
                <a:shade val="60000"/>
                <a:invGamma/>
              </a:schemeClr>
            </a:outerShdw>
          </a:effec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矩形 36">
                <a:extLst>
                  <a:ext uri="{FF2B5EF4-FFF2-40B4-BE49-F238E27FC236}">
                    <a16:creationId xmlns:a16="http://schemas.microsoft.com/office/drawing/2014/main" id="{718D47EE-5FC2-F244-BBB0-DA8F4E4FBA29}"/>
                  </a:ext>
                </a:extLst>
              </p:cNvPr>
              <p:cNvSpPr/>
              <p:nvPr/>
            </p:nvSpPr>
            <p:spPr>
              <a:xfrm>
                <a:off x="7822438" y="2431826"/>
                <a:ext cx="4278094" cy="4342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en-US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𝒫</m:t>
                        </m:r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sSub>
                          <m:sSub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i="1">
                                <a:latin typeface="Cambria Math" panose="02040503050406030204" pitchFamily="18" charset="0"/>
                              </a:rPr>
                              <m:t>p</m:t>
                            </m:r>
                          </m:e>
                          <m:sub>
                            <m:r>
                              <a:rPr lang="en-US" altLang="zh-CN" b="1" i="0" smtClean="0">
                                <a:latin typeface="Cambria Math" panose="02040503050406030204" pitchFamily="18" charset="0"/>
                              </a:rPr>
                              <m:t>𝐳</m:t>
                            </m:r>
                          </m:sub>
                        </m:sSub>
                        <m:r>
                          <a:rPr lang="zh-CN" altLang="en-US" b="1">
                            <a:latin typeface="Cambria Math" panose="02040503050406030204" pitchFamily="18" charset="0"/>
                          </a:rPr>
                          <m:t>𝐤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zh-CN" b="1" i="1">
                            <a:latin typeface="Cambria Math" panose="02040503050406030204" pitchFamily="18" charset="0"/>
                          </a:rPr>
                          <m:t>Carbon</m:t>
                        </m:r>
                      </m:sup>
                    </m:sSubSup>
                    <m:d>
                      <m:dPr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b="1">
                            <a:latin typeface="Cambria Math" panose="02040503050406030204" pitchFamily="18" charset="0"/>
                          </a:rPr>
                          <m:t>𝐫</m:t>
                        </m:r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zh-CN" altLang="zh-CN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  <m:d>
                          <m:d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𝐤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⋅</m:t>
                            </m:r>
                            <m:sSub>
                              <m:sSubPr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𝐯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e>
                        </m:d>
                      </m:sup>
                    </m:sSup>
                    <m:sSubSup>
                      <m:sSubSupPr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sSub>
                          <m:sSubPr>
                            <m:ctrlPr>
                              <a:rPr lang="en-US" altLang="zh-CN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i="1">
                                <a:latin typeface="Cambria Math" panose="02040503050406030204" pitchFamily="18" charset="0"/>
                              </a:rPr>
                              <m:t>p</m:t>
                            </m:r>
                          </m:e>
                          <m:sub>
                            <m:r>
                              <a:rPr lang="en-US" altLang="zh-CN" b="1">
                                <a:latin typeface="Cambria Math" panose="02040503050406030204" pitchFamily="18" charset="0"/>
                              </a:rPr>
                              <m:t>𝐳</m:t>
                            </m:r>
                          </m:sub>
                        </m:sSub>
                        <m:r>
                          <a:rPr lang="zh-CN" altLang="en-US" b="1">
                            <a:latin typeface="Cambria Math" panose="02040503050406030204" pitchFamily="18" charset="0"/>
                          </a:rPr>
                          <m:t>𝐤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zh-CN" b="1" i="1">
                            <a:latin typeface="Cambria Math" panose="02040503050406030204" pitchFamily="18" charset="0"/>
                          </a:rPr>
                          <m:t>Carbon</m:t>
                        </m:r>
                      </m:sup>
                    </m:sSubSup>
                    <m:d>
                      <m:dPr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b="1">
                            <a:latin typeface="Cambria Math" panose="02040503050406030204" pitchFamily="18" charset="0"/>
                          </a:rPr>
                          <m:t>𝐫</m:t>
                        </m:r>
                      </m:e>
                    </m:d>
                  </m:oMath>
                </a14:m>
                <a:r>
                  <a:rPr lang="zh-CN" altLang="zh-CN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𝜇</m:t>
                        </m:r>
                      </m:sup>
                    </m:sSubSup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7" name="矩形 36">
                <a:extLst>
                  <a:ext uri="{FF2B5EF4-FFF2-40B4-BE49-F238E27FC236}">
                    <a16:creationId xmlns:a16="http://schemas.microsoft.com/office/drawing/2014/main" id="{718D47EE-5FC2-F244-BBB0-DA8F4E4FBA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2438" y="2431826"/>
                <a:ext cx="4278094" cy="434286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肘形连接符 38">
            <a:extLst>
              <a:ext uri="{FF2B5EF4-FFF2-40B4-BE49-F238E27FC236}">
                <a16:creationId xmlns:a16="http://schemas.microsoft.com/office/drawing/2014/main" id="{99596DEC-6D0E-6B40-B4A6-1847BA4CFA61}"/>
              </a:ext>
            </a:extLst>
          </p:cNvPr>
          <p:cNvCxnSpPr/>
          <p:nvPr/>
        </p:nvCxnSpPr>
        <p:spPr bwMode="auto">
          <a:xfrm rot="10800000" flipV="1">
            <a:off x="6723784" y="2855166"/>
            <a:ext cx="3563107" cy="152396"/>
          </a:xfrm>
          <a:prstGeom prst="bentConnector3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>
            <a:outerShdw dist="17961" dir="2700000" algn="ctr" rotWithShape="0">
              <a:schemeClr val="tx1">
                <a:gamma/>
                <a:shade val="60000"/>
                <a:invGamma/>
              </a:schemeClr>
            </a:outerShdw>
          </a:effec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14DDDE9E-DA79-B94A-9418-1D5E3D22DEE7}"/>
                  </a:ext>
                </a:extLst>
              </p:cNvPr>
              <p:cNvSpPr/>
              <p:nvPr/>
            </p:nvSpPr>
            <p:spPr>
              <a:xfrm>
                <a:off x="7031370" y="3363410"/>
                <a:ext cx="4812792" cy="1022652"/>
              </a:xfrm>
              <a:prstGeom prst="rect">
                <a:avLst/>
              </a:prstGeom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zh-CN" altLang="en-US" sz="1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400" i="1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zh-CN" altLang="en-US" sz="1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zh-CN" altLang="en-US" sz="1400" b="1" i="0">
                                  <a:latin typeface="Cambria Math" panose="02040503050406030204" pitchFamily="18" charset="0"/>
                                </a:rPr>
                                <m:t>𝐤</m:t>
                              </m:r>
                            </m:sub>
                          </m:sSub>
                          <m:d>
                            <m:dPr>
                              <m:begChr m:val="|"/>
                              <m:endChr m:val="|"/>
                              <m:ctrlPr>
                                <a:rPr lang="zh-CN" altLang="en-US" sz="14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sz="1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1400" b="0" i="0">
                                      <a:latin typeface="Cambria Math" panose="02040503050406030204" pitchFamily="18" charset="0"/>
                                    </a:rPr>
                                    <m:t>𝒪</m:t>
                                  </m:r>
                                </m:e>
                                <m:sub>
                                  <m:r>
                                    <a:rPr lang="zh-CN" altLang="en-US" sz="1400" b="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zh-CN" altLang="en-US" sz="1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400" b="0" i="1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zh-CN" altLang="en-US" sz="1400" b="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zh-CN" altLang="en-US" sz="1400" b="1" i="0">
                                  <a:latin typeface="Cambria Math" panose="02040503050406030204" pitchFamily="18" charset="0"/>
                                </a:rPr>
                                <m:t>𝐤</m:t>
                              </m:r>
                            </m:sub>
                          </m:sSub>
                        </m:e>
                      </m:d>
                      <m:r>
                        <a:rPr lang="zh-CN" altLang="en-US" sz="1400" b="0" i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zh-CN" altLang="en-US" sz="1400" b="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1400" b="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zh-CN" altLang="en-US" sz="1400" b="0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zh-CN" altLang="en-US" sz="1400" b="0" i="1">
                              <a:latin typeface="Cambria Math" panose="02040503050406030204" pitchFamily="18" charset="0"/>
                            </a:rPr>
                            <m:t>𝑖</m:t>
                          </m:r>
                          <m:d>
                            <m:dPr>
                              <m:ctrlPr>
                                <a:rPr lang="zh-CN" altLang="en-US" sz="1400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sz="1400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1400" b="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zh-CN" altLang="en-US" sz="1400" b="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r>
                                <a:rPr lang="zh-CN" altLang="en-US" sz="1400" b="1" i="0">
                                  <a:latin typeface="Cambria Math" panose="02040503050406030204" pitchFamily="18" charset="0"/>
                                </a:rPr>
                                <m:t>𝐤</m:t>
                              </m:r>
                              <m:r>
                                <a:rPr lang="zh-CN" altLang="en-US" sz="1400" b="0" i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sSub>
                                <m:sSubPr>
                                  <m:ctrlPr>
                                    <a:rPr lang="zh-CN" altLang="en-US" sz="1400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1400" b="1" i="0">
                                      <a:latin typeface="Cambria Math" panose="02040503050406030204" pitchFamily="18" charset="0"/>
                                    </a:rPr>
                                    <m:t>𝐯</m:t>
                                  </m:r>
                                </m:e>
                                <m:sub>
                                  <m:r>
                                    <a:rPr lang="zh-CN" altLang="en-US" sz="1400" b="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e>
                          </m:d>
                        </m:sup>
                      </m:sSup>
                      <m:nary>
                        <m:naryPr>
                          <m:chr m:val="∑"/>
                          <m:limLoc m:val="undOvr"/>
                          <m:grow m:val="on"/>
                          <m:supHide m:val="on"/>
                          <m:ctrlPr>
                            <a:rPr lang="zh-CN" altLang="en-US" sz="1400" b="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sz="1400" b="0" i="1">
                              <a:latin typeface="Cambria Math" panose="02040503050406030204" pitchFamily="18" charset="0"/>
                            </a:rPr>
                            <m:t>𝛼𝜇</m:t>
                          </m:r>
                          <m:r>
                            <a:rPr lang="zh-CN" altLang="en-US" sz="1400" b="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sz="1400" b="0" i="1">
                              <a:latin typeface="Cambria Math" panose="02040503050406030204" pitchFamily="18" charset="0"/>
                            </a:rPr>
                            <m:t>𝛽</m:t>
                          </m:r>
                        </m:sub>
                        <m:sup/>
                        <m:e>
                          <m:r>
                            <a:rPr lang="zh-CN" altLang="en-US" sz="1400" b="0" i="0">
                              <a:latin typeface="Cambria Math" panose="02040503050406030204" pitchFamily="18" charset="0"/>
                            </a:rPr>
                            <m:t> </m:t>
                          </m:r>
                        </m:e>
                      </m:nary>
                      <m:sSup>
                        <m:sSupPr>
                          <m:ctrlPr>
                            <a:rPr lang="zh-CN" altLang="en-US" sz="1400" b="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zh-CN" altLang="en-US" sz="1400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zh-CN" altLang="en-US" sz="1400" b="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zh-CN" altLang="en-US" sz="1400" b="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lang="zh-CN" altLang="en-US" sz="14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zh-CN" altLang="en-US" sz="1400" b="0" i="1"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p>
                                      <m:r>
                                        <a:rPr lang="zh-CN" altLang="en-US" sz="1400" b="0" i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zh-CN" altLang="en-US" sz="1400" b="0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sub>
                                <m:sup>
                                  <m:r>
                                    <a:rPr lang="zh-CN" altLang="en-US" sz="1400" b="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zh-CN" altLang="en-US" sz="1400" b="0" i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sSup>
                        <m:sSupPr>
                          <m:ctrlPr>
                            <a:rPr lang="zh-CN" altLang="en-US" sz="1400" b="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1400" b="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zh-CN" altLang="en-US" sz="1400" b="0" i="1">
                              <a:latin typeface="Cambria Math" panose="02040503050406030204" pitchFamily="18" charset="0"/>
                            </a:rPr>
                            <m:t>𝑖</m:t>
                          </m:r>
                          <m:d>
                            <m:dPr>
                              <m:ctrlPr>
                                <a:rPr lang="zh-CN" altLang="en-US" sz="1400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sz="1400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1400" b="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zh-CN" altLang="en-US" sz="1400" b="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r>
                                <a:rPr lang="zh-CN" altLang="en-US" sz="1400" b="1" i="0">
                                  <a:latin typeface="Cambria Math" panose="02040503050406030204" pitchFamily="18" charset="0"/>
                                </a:rPr>
                                <m:t>𝐤</m:t>
                              </m:r>
                              <m:r>
                                <a:rPr lang="zh-CN" altLang="en-US" sz="1400" b="0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zh-CN" altLang="en-US" sz="1400" b="1" i="0">
                                  <a:latin typeface="Cambria Math" panose="02040503050406030204" pitchFamily="18" charset="0"/>
                                </a:rPr>
                                <m:t>𝐤</m:t>
                              </m:r>
                            </m:e>
                          </m:d>
                          <m:r>
                            <a:rPr lang="zh-CN" altLang="en-US" sz="1400" b="0" i="0">
                              <a:latin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zh-CN" altLang="en-US" sz="1400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400" b="0" i="1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lang="zh-CN" altLang="en-US" sz="1400" b="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sz="1400" b="0" i="1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p>
                                  <m:r>
                                    <a:rPr lang="zh-CN" altLang="en-US" sz="1400" b="0" i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</m:sup>
                      </m:sSup>
                      <m:sSubSup>
                        <m:sSubSupPr>
                          <m:ctrlPr>
                            <a:rPr lang="zh-CN" altLang="en-US" sz="1400" b="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sz="1400" b="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zh-CN" altLang="en-US" sz="1400" b="0" i="1">
                              <a:latin typeface="Cambria Math" panose="02040503050406030204" pitchFamily="18" charset="0"/>
                            </a:rPr>
                            <m:t>𝛽𝛼</m:t>
                          </m:r>
                        </m:sub>
                        <m:sup>
                          <m:r>
                            <a:rPr lang="zh-CN" altLang="en-US" sz="1400" b="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zh-CN" altLang="en-US" sz="1400" b="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sz="1400" b="0" i="1">
                              <a:latin typeface="Cambria Math" panose="02040503050406030204" pitchFamily="18" charset="0"/>
                            </a:rPr>
                            <m:t>𝜇</m:t>
                          </m:r>
                        </m:sup>
                      </m:sSubSup>
                      <m:sSubSup>
                        <m:sSubSupPr>
                          <m:ctrlPr>
                            <a:rPr lang="zh-CN" altLang="en-US" sz="1400" b="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sz="1400" b="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zh-CN" altLang="en-US" sz="1400" b="0" i="1">
                              <a:latin typeface="Cambria Math" panose="02040503050406030204" pitchFamily="18" charset="0"/>
                            </a:rPr>
                            <m:t>𝜇𝛼</m:t>
                          </m:r>
                        </m:sub>
                        <m:sup>
                          <m:r>
                            <a:rPr lang="zh-CN" altLang="en-US" sz="1400" b="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</m:oMath>
                  </m:oMathPara>
                </a14:m>
                <a:endParaRPr lang="en-US" altLang="zh-CN" sz="1400" dirty="0"/>
              </a:p>
              <a:p>
                <a:r>
                  <a:rPr lang="en-US" altLang="zh-CN" sz="1400" dirty="0"/>
                  <a:t>                       </a:t>
                </a:r>
                <a14:m>
                  <m:oMath xmlns:m="http://schemas.openxmlformats.org/officeDocument/2006/math">
                    <m:r>
                      <a:rPr lang="en-US" altLang="zh-CN" sz="14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zh-CN" altLang="zh-CN" sz="1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𝑖</m:t>
                        </m:r>
                        <m:d>
                          <m:dPr>
                            <m:ctrlPr>
                              <a:rPr lang="zh-CN" altLang="zh-CN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zh-CN" altLang="zh-CN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  <m:r>
                              <a:rPr lang="en-US" altLang="zh-CN" sz="1400" b="1" i="1">
                                <a:latin typeface="Cambria Math" panose="02040503050406030204" pitchFamily="18" charset="0"/>
                              </a:rPr>
                              <m:t>𝐤</m:t>
                            </m:r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⋅</m:t>
                            </m:r>
                            <m:sSub>
                              <m:sSubPr>
                                <m:ctrlPr>
                                  <a:rPr lang="zh-CN" altLang="zh-CN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400" b="1" i="1">
                                    <a:latin typeface="Cambria Math" panose="02040503050406030204" pitchFamily="18" charset="0"/>
                                  </a:rPr>
                                  <m:t>𝐯</m:t>
                                </m:r>
                              </m:e>
                              <m:sub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e>
                        </m:d>
                      </m:sup>
                    </m:sSup>
                    <m:sSub>
                      <m:sSubPr>
                        <m:ctrlPr>
                          <a:rPr lang="zh-CN" altLang="zh-CN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zh-CN" altLang="zh-CN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limUpp>
                              <m:limUppPr>
                                <m:ctrlPr>
                                  <a:rPr lang="zh-CN" altLang="zh-CN" sz="1400" i="1">
                                    <a:latin typeface="Cambria Math" panose="02040503050406030204" pitchFamily="18" charset="0"/>
                                  </a:rPr>
                                </m:ctrlPr>
                              </m:limUppPr>
                              <m:e>
                                <m:sSup>
                                  <m:sSupPr>
                                    <m:ctrlPr>
                                      <a:rPr lang="zh-CN" altLang="zh-CN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1400" i="1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p>
                                    <m:r>
                                      <a:rPr lang="en-US" altLang="zh-CN" sz="1400" i="1">
                                        <a:latin typeface="Cambria Math" panose="02040503050406030204" pitchFamily="18" charset="0"/>
                                      </a:rPr>
                                      <m:t>†</m:t>
                                    </m:r>
                                  </m:sup>
                                </m:sSup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  <m:d>
                                  <m:dPr>
                                    <m:ctrlPr>
                                      <a:rPr lang="zh-CN" altLang="zh-CN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zh-CN" altLang="zh-CN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400" i="1">
                                            <a:latin typeface="Cambria Math" panose="02040503050406030204" pitchFamily="18" charset="0"/>
                                          </a:rPr>
                                          <m:t>𝑅</m:t>
                                        </m:r>
                                      </m:e>
                                      <m:sub>
                                        <m:r>
                                          <a:rPr lang="en-US" altLang="zh-CN" sz="1400" i="1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sub>
                                    </m:sSub>
                                    <m:r>
                                      <a:rPr lang="en-US" altLang="zh-CN" sz="1400" b="1" i="1">
                                        <a:latin typeface="Cambria Math" panose="02040503050406030204" pitchFamily="18" charset="0"/>
                                      </a:rPr>
                                      <m:t>𝐤</m:t>
                                    </m:r>
                                    <m:r>
                                      <a:rPr lang="en-US" altLang="zh-CN" sz="1400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zh-CN" sz="1400" b="1" i="1">
                                        <a:latin typeface="Cambria Math" panose="02040503050406030204" pitchFamily="18" charset="0"/>
                                      </a:rPr>
                                      <m:t>𝐤</m:t>
                                    </m:r>
                                  </m:e>
                                </m:d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  <m:t>𝐷𝐶</m:t>
                                </m:r>
                              </m:e>
                              <m:lim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  <m:t>__________________________</m:t>
                                </m:r>
                              </m:lim>
                            </m:limUpp>
                          </m:e>
                        </m:d>
                      </m:e>
                      <m:sub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𝑛𝑛</m:t>
                        </m:r>
                      </m:sub>
                    </m:sSub>
                  </m:oMath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14DDDE9E-DA79-B94A-9418-1D5E3D22DE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1370" y="3363410"/>
                <a:ext cx="4812792" cy="102265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26466C93-E089-2B4D-A928-0C3ED4D396D7}"/>
                  </a:ext>
                </a:extLst>
              </p:cNvPr>
              <p:cNvSpPr/>
              <p:nvPr/>
            </p:nvSpPr>
            <p:spPr>
              <a:xfrm>
                <a:off x="10744078" y="2885594"/>
                <a:ext cx="1117742" cy="42902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𝐴</m:t>
                        </m:r>
                      </m:sup>
                    </m:sSubSup>
                  </m:oMath>
                </a14:m>
                <a:r>
                  <a:rPr lang="en-US" altLang="zh-CN" dirty="0"/>
                  <a:t>= -1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26466C93-E089-2B4D-A928-0C3ED4D396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44078" y="2885594"/>
                <a:ext cx="1117742" cy="429028"/>
              </a:xfrm>
              <a:prstGeom prst="rect">
                <a:avLst/>
              </a:prstGeom>
              <a:blipFill>
                <a:blip r:embed="rId14"/>
                <a:stretch>
                  <a:fillRect r="-2247" b="-114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163CF912-AC53-2842-825D-3160935B6013}"/>
                  </a:ext>
                </a:extLst>
              </p:cNvPr>
              <p:cNvSpPr/>
              <p:nvPr/>
            </p:nvSpPr>
            <p:spPr>
              <a:xfrm>
                <a:off x="6996902" y="5488105"/>
                <a:ext cx="5103630" cy="81176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zh-CN" altLang="en-US" b="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CN" altLang="en-US" b="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acc>
                        </m:e>
                        <m:sub>
                          <m:sSup>
                            <m:sSupPr>
                              <m:ctrlPr>
                                <a:rPr lang="zh-CN" altLang="en-US" b="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b="0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p>
                              <m:r>
                                <a:rPr lang="zh-CN" altLang="en-US" b="0" i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zh-CN" altLang="en-US" b="0" i="1"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zh-CN" altLang="en-US" b="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b="0" i="1">
                              <a:latin typeface="Cambria Math" panose="02040503050406030204" pitchFamily="18" charset="0"/>
                            </a:rPr>
                            <m:t>𝜇𝛼</m:t>
                          </m:r>
                        </m:sub>
                      </m:sSub>
                      <m:r>
                        <a:rPr lang="zh-CN" altLang="en-US" b="0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zh-CN" altLang="en-US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b="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zh-CN" alt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CN" altLang="en-US" b="0" i="1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e>
                                  <m:sub>
                                    <m:r>
                                      <a:rPr lang="zh-CN" altLang="en-US" b="0" i="1">
                                        <a:latin typeface="Cambria Math" panose="02040503050406030204" pitchFamily="18" charset="0"/>
                                      </a:rPr>
                                      <m:t>𝛽𝛼</m:t>
                                    </m:r>
                                  </m:sub>
                                  <m:sup>
                                    <m:r>
                                      <a:rPr lang="zh-CN" altLang="en-US" b="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zh-CN" altLang="en-US" b="0" i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zh-CN" altLang="en-US" b="0" i="1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sup>
                                </m:sSubSup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zh-CN" altLang="en-US" b="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zh-CN" altLang="en-US" b="0" i="1">
                                    <a:latin typeface="Cambria Math" panose="02040503050406030204" pitchFamily="18" charset="0"/>
                                  </a:rPr>
                                  <m:t>when</m:t>
                                </m:r>
                                <m:r>
                                  <m:rPr>
                                    <m:nor/>
                                  </m:rPr>
                                  <a:rPr lang="zh-CN" altLang="en-US" b="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zh-CN" alt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b="1" i="0">
                                        <a:latin typeface="Cambria Math" panose="02040503050406030204" pitchFamily="18" charset="0"/>
                                      </a:rPr>
                                      <m:t>𝐯</m:t>
                                    </m:r>
                                  </m:e>
                                  <m:sub>
                                    <m:r>
                                      <a:rPr lang="zh-CN" altLang="en-US" b="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  <m:r>
                                  <a:rPr lang="zh-CN" altLang="en-US" b="0" i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zh-CN" alt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b="0" i="1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zh-CN" altLang="en-US" b="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zh-CN" alt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b="0" i="1">
                                        <a:latin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zh-CN" altLang="en-US" b="0" i="1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sub>
                                </m:sSub>
                                <m:r>
                                  <a:rPr lang="zh-CN" altLang="en-US" b="0" i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Sup>
                                  <m:sSubSupPr>
                                    <m:ctrlPr>
                                      <a:rPr lang="zh-CN" alt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CN" altLang="en-US" b="1" i="0">
                                        <a:latin typeface="Cambria Math" panose="02040503050406030204" pitchFamily="18" charset="0"/>
                                      </a:rPr>
                                      <m:t>𝐋</m:t>
                                    </m:r>
                                  </m:e>
                                  <m:sub>
                                    <m:r>
                                      <a:rPr lang="zh-CN" altLang="en-US" b="0" i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  <m:sup>
                                    <m:r>
                                      <a:rPr lang="zh-CN" altLang="en-US" b="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p>
                                </m:sSubSup>
                                <m:r>
                                  <a:rPr lang="zh-CN" altLang="en-US" b="0" i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zh-CN" alt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b="0" i="1">
                                        <a:latin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sSup>
                                      <m:sSupPr>
                                        <m:ctrlPr>
                                          <a:rPr lang="zh-CN" altLang="en-US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zh-CN" altLang="en-US" b="0" i="1">
                                            <a:latin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  <m:sup>
                                        <m:r>
                                          <a:rPr lang="zh-CN" altLang="en-US" b="0" i="0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zh-CN" altLang="en-US" b="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zh-CN" altLang="en-US" b="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zh-CN" altLang="en-US" b="0" i="1">
                                    <a:latin typeface="Cambria Math" panose="02040503050406030204" pitchFamily="18" charset="0"/>
                                  </a:rPr>
                                  <m:t>otherwise</m:t>
                                </m:r>
                                <m:r>
                                  <m:rPr>
                                    <m:nor/>
                                  </m:rPr>
                                  <a:rPr lang="zh-CN" altLang="en-US" b="0" i="1">
                                    <a:latin typeface="Cambria Math" panose="02040503050406030204" pitchFamily="18" charset="0"/>
                                  </a:rPr>
                                  <m:t>. 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163CF912-AC53-2842-825D-3160935B60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6902" y="5488105"/>
                <a:ext cx="5103630" cy="811761"/>
              </a:xfrm>
              <a:prstGeom prst="rect">
                <a:avLst/>
              </a:prstGeom>
              <a:blipFill>
                <a:blip r:embed="rId15"/>
                <a:stretch>
                  <a:fillRect t="-196875" b="-2828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矩形 42">
                <a:extLst>
                  <a:ext uri="{FF2B5EF4-FFF2-40B4-BE49-F238E27FC236}">
                    <a16:creationId xmlns:a16="http://schemas.microsoft.com/office/drawing/2014/main" id="{9B9B00EE-3DDC-484B-BC27-9401CA7B2320}"/>
                  </a:ext>
                </a:extLst>
              </p:cNvPr>
              <p:cNvSpPr/>
              <p:nvPr/>
            </p:nvSpPr>
            <p:spPr>
              <a:xfrm>
                <a:off x="7223690" y="4421390"/>
                <a:ext cx="2921376" cy="4269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</m:acc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b="1">
                              <a:latin typeface="Cambria Math" panose="02040503050406030204" pitchFamily="18" charset="0"/>
                            </a:rPr>
                            <m:t>𝐤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b>
                          <m:sSup>
                            <m:sSupPr>
                              <m:ctrlPr>
                                <a:rPr lang="zh-CN" alt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p>
                              <m:r>
                                <a:rPr lang="zh-CN" altLang="en-US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𝜇𝛼</m:t>
                          </m:r>
                        </m:sub>
                      </m:sSub>
                      <m:r>
                        <a:rPr lang="zh-CN" altLang="en-US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CN" altLang="en-US" b="1">
                              <a:latin typeface="Cambria Math" panose="02040503050406030204" pitchFamily="18" charset="0"/>
                            </a:rPr>
                            <m:t>𝐤</m:t>
                          </m:r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sub>
                          </m:sSub>
                        </m:sup>
                      </m:sSup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𝜇</m:t>
                          </m:r>
                          <m:sSup>
                            <m:sSup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p>
                              <m:r>
                                <a:rPr lang="zh-CN" altLang="en-US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</m:sSub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𝛼𝛽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3" name="矩形 42">
                <a:extLst>
                  <a:ext uri="{FF2B5EF4-FFF2-40B4-BE49-F238E27FC236}">
                    <a16:creationId xmlns:a16="http://schemas.microsoft.com/office/drawing/2014/main" id="{9B9B00EE-3DDC-484B-BC27-9401CA7B23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3690" y="4421390"/>
                <a:ext cx="2921376" cy="426912"/>
              </a:xfrm>
              <a:prstGeom prst="rect">
                <a:avLst/>
              </a:prstGeom>
              <a:blipFill>
                <a:blip r:embed="rId16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文本框 43">
            <a:extLst>
              <a:ext uri="{FF2B5EF4-FFF2-40B4-BE49-F238E27FC236}">
                <a16:creationId xmlns:a16="http://schemas.microsoft.com/office/drawing/2014/main" id="{E7862BEC-FD1A-9140-8154-8E7A710CA82F}"/>
              </a:ext>
            </a:extLst>
          </p:cNvPr>
          <p:cNvSpPr txBox="1"/>
          <p:nvPr/>
        </p:nvSpPr>
        <p:spPr>
          <a:xfrm>
            <a:off x="10145066" y="4448417"/>
            <a:ext cx="10615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200" dirty="0"/>
              <a:t>轨道不同</a:t>
            </a:r>
            <a:endParaRPr kumimoji="1" lang="en-US" altLang="zh-CN" sz="1200" dirty="0"/>
          </a:p>
          <a:p>
            <a:r>
              <a:rPr kumimoji="1" lang="zh-CN" altLang="en-US" sz="1200" dirty="0"/>
              <a:t>元素不同 </a:t>
            </a:r>
            <a:r>
              <a:rPr kumimoji="1" lang="en-US" altLang="zh-CN" sz="1200" dirty="0"/>
              <a:t>=</a:t>
            </a:r>
            <a:r>
              <a:rPr kumimoji="1" lang="zh-CN" altLang="en-US" sz="1200" dirty="0"/>
              <a:t> </a:t>
            </a:r>
            <a:r>
              <a:rPr kumimoji="1" lang="en-US" altLang="zh-CN" sz="1200" dirty="0"/>
              <a:t>0</a:t>
            </a:r>
            <a:endParaRPr kumimoji="1" lang="zh-CN" alt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矩形 44">
                <a:extLst>
                  <a:ext uri="{FF2B5EF4-FFF2-40B4-BE49-F238E27FC236}">
                    <a16:creationId xmlns:a16="http://schemas.microsoft.com/office/drawing/2014/main" id="{9C9C410E-31E5-744B-8D5D-DE590398319C}"/>
                  </a:ext>
                </a:extLst>
              </p:cNvPr>
              <p:cNvSpPr/>
              <p:nvPr/>
            </p:nvSpPr>
            <p:spPr>
              <a:xfrm>
                <a:off x="7233920" y="4997157"/>
                <a:ext cx="1399550" cy="3985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acc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𝜇𝛼</m:t>
                          </m:r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zh-CN" altLang="en-US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𝜇𝛼</m:t>
                          </m:r>
                        </m:sub>
                        <m:sup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5" name="矩形 44">
                <a:extLst>
                  <a:ext uri="{FF2B5EF4-FFF2-40B4-BE49-F238E27FC236}">
                    <a16:creationId xmlns:a16="http://schemas.microsoft.com/office/drawing/2014/main" id="{9C9C410E-31E5-744B-8D5D-DE59039831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3920" y="4997157"/>
                <a:ext cx="1399550" cy="398571"/>
              </a:xfrm>
              <a:prstGeom prst="rect">
                <a:avLst/>
              </a:prstGeom>
              <a:blipFill>
                <a:blip r:embed="rId17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文本框 45">
            <a:extLst>
              <a:ext uri="{FF2B5EF4-FFF2-40B4-BE49-F238E27FC236}">
                <a16:creationId xmlns:a16="http://schemas.microsoft.com/office/drawing/2014/main" id="{0912F621-59CC-8E4B-8DB2-F0412DF89C4A}"/>
              </a:ext>
            </a:extLst>
          </p:cNvPr>
          <p:cNvSpPr txBox="1"/>
          <p:nvPr/>
        </p:nvSpPr>
        <p:spPr>
          <a:xfrm>
            <a:off x="8658579" y="5027157"/>
            <a:ext cx="15528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/>
              <a:t>WAVEFUNC</a:t>
            </a:r>
            <a:r>
              <a:rPr kumimoji="1" lang="zh-CN" altLang="en-US" sz="1400" dirty="0"/>
              <a:t>系数</a:t>
            </a:r>
          </a:p>
        </p:txBody>
      </p:sp>
    </p:spTree>
    <p:extLst>
      <p:ext uri="{BB962C8B-B14F-4D97-AF65-F5344CB8AC3E}">
        <p14:creationId xmlns:p14="http://schemas.microsoft.com/office/powerpoint/2010/main" val="4223064918"/>
      </p:ext>
    </p:extLst>
  </p:cSld>
  <p:clrMapOvr>
    <a:masterClrMapping/>
  </p:clrMapOvr>
  <p:transition advTm="8000">
    <p:comb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BCC68A0D-6CFC-BC4D-B6D8-57B0AC2BF699}"/>
              </a:ext>
            </a:extLst>
          </p:cNvPr>
          <p:cNvSpPr/>
          <p:nvPr/>
        </p:nvSpPr>
        <p:spPr>
          <a:xfrm>
            <a:off x="304952" y="228684"/>
            <a:ext cx="237860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3200" dirty="0">
                <a:latin typeface="t1-gul-regular-italic"/>
              </a:rPr>
              <a:t>D</a:t>
            </a:r>
            <a:r>
              <a:rPr lang="en-US" altLang="zh-CN" sz="3200" dirty="0">
                <a:latin typeface="t1-gul-regular"/>
              </a:rPr>
              <a:t>-matrices </a:t>
            </a:r>
            <a:endParaRPr lang="en-US" altLang="zh-CN" sz="3200" dirty="0">
              <a:effectLst/>
              <a:latin typeface="t1-gul-regular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A8064AD5-8AD2-324D-97F1-947596DC830B}"/>
                  </a:ext>
                </a:extLst>
              </p:cNvPr>
              <p:cNvSpPr/>
              <p:nvPr/>
            </p:nvSpPr>
            <p:spPr>
              <a:xfrm>
                <a:off x="533546" y="990664"/>
                <a:ext cx="6022482" cy="8249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zh-CN" altLang="en-US" i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zh-CN" altLang="en-US" i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m:rPr>
                          <m:nor/>
                        </m:rPr>
                        <a:rPr lang="zh-CN" altLang="en-US" i="1">
                          <a:latin typeface="Cambria Math" panose="02040503050406030204" pitchFamily="18" charset="0"/>
                        </a:rPr>
                        <m:t> ;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A8064AD5-8AD2-324D-97F1-947596DC83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546" y="990664"/>
                <a:ext cx="6022482" cy="824906"/>
              </a:xfrm>
              <a:prstGeom prst="rect">
                <a:avLst/>
              </a:prstGeom>
              <a:blipFill>
                <a:blip r:embed="rId2"/>
                <a:stretch>
                  <a:fillRect b="-15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7F2B8C4C-FA33-9847-A2CC-7EC3805E9D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942" y="1984842"/>
            <a:ext cx="4724276" cy="458111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50CB87C-D580-9C4E-B72B-08C4CB6DD9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6674" y="3200406"/>
            <a:ext cx="8686412" cy="281348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4757B4FC-3250-974E-9F0F-81ECF3584699}"/>
              </a:ext>
            </a:extLst>
          </p:cNvPr>
          <p:cNvSpPr txBox="1"/>
          <p:nvPr/>
        </p:nvSpPr>
        <p:spPr>
          <a:xfrm>
            <a:off x="7848554" y="1295456"/>
            <a:ext cx="33842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P</a:t>
            </a:r>
            <a:r>
              <a:rPr kumimoji="1" lang="zh-CN" altLang="en-US" dirty="0"/>
              <a:t>： </a:t>
            </a:r>
            <a:r>
              <a:rPr kumimoji="1" lang="en-US" altLang="zh-CN" dirty="0"/>
              <a:t> D(px) = D(px) = D(</a:t>
            </a:r>
            <a:r>
              <a:rPr kumimoji="1" lang="en-US" altLang="zh-CN" dirty="0" err="1"/>
              <a:t>pz</a:t>
            </a:r>
            <a:r>
              <a:rPr kumimoji="1" lang="en-US" altLang="zh-CN" dirty="0"/>
              <a:t>) = -1</a:t>
            </a:r>
          </a:p>
          <a:p>
            <a:r>
              <a:rPr kumimoji="1" lang="en-US" altLang="zh-CN" dirty="0"/>
              <a:t>C2</a:t>
            </a:r>
            <a:r>
              <a:rPr kumimoji="1" lang="zh-CN" altLang="en-US" dirty="0"/>
              <a:t>： </a:t>
            </a:r>
            <a:r>
              <a:rPr kumimoji="1" lang="en-US" altLang="zh-CN" dirty="0"/>
              <a:t>D(px) = D(px) = -1</a:t>
            </a:r>
          </a:p>
          <a:p>
            <a:r>
              <a:rPr kumimoji="1" lang="en-US" altLang="zh-CN" dirty="0"/>
              <a:t>         D(</a:t>
            </a:r>
            <a:r>
              <a:rPr kumimoji="1" lang="en-US" altLang="zh-CN" dirty="0" err="1"/>
              <a:t>pz</a:t>
            </a:r>
            <a:r>
              <a:rPr kumimoji="1" lang="en-US" altLang="zh-CN" dirty="0"/>
              <a:t>) = 1 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69627055"/>
      </p:ext>
    </p:extLst>
  </p:cSld>
  <p:clrMapOvr>
    <a:masterClrMapping/>
  </p:clrMapOvr>
  <p:transition advTm="8000">
    <p:comb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57D0ECC-5813-8140-9E29-F019FAEED127}"/>
              </a:ext>
            </a:extLst>
          </p:cNvPr>
          <p:cNvSpPr txBox="1"/>
          <p:nvPr/>
        </p:nvSpPr>
        <p:spPr>
          <a:xfrm>
            <a:off x="609744" y="457278"/>
            <a:ext cx="437183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ir2tb </a:t>
            </a:r>
            <a:r>
              <a:rPr kumimoji="1" lang="zh-CN" altLang="en-US" dirty="0"/>
              <a:t>使用条件</a:t>
            </a:r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   一个有对称性的 </a:t>
            </a:r>
            <a:r>
              <a:rPr kumimoji="1" lang="en-US" altLang="zh-CN" dirty="0" err="1"/>
              <a:t>hr.dat</a:t>
            </a:r>
            <a:r>
              <a:rPr kumimoji="1" lang="en-US" altLang="zh-CN" dirty="0"/>
              <a:t> : </a:t>
            </a:r>
            <a:r>
              <a:rPr lang="en-US" altLang="zh-CN" dirty="0" err="1"/>
              <a:t>case_hr.dat</a:t>
            </a:r>
            <a:r>
              <a:rPr lang="en-US" altLang="zh-CN" dirty="0"/>
              <a:t> </a:t>
            </a:r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   </a:t>
            </a:r>
            <a:r>
              <a:rPr kumimoji="1" lang="zh-CN" altLang="en-US" dirty="0"/>
              <a:t>合适的 输入文件</a:t>
            </a:r>
            <a:r>
              <a:rPr kumimoji="1" lang="en-US" altLang="zh-CN" dirty="0"/>
              <a:t>: 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tbbox.in</a:t>
            </a:r>
            <a:endParaRPr kumimoji="1" lang="zh-CN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2FC8FD5-88BC-2947-83C2-42AFCF9EC639}"/>
              </a:ext>
            </a:extLst>
          </p:cNvPr>
          <p:cNvSpPr/>
          <p:nvPr/>
        </p:nvSpPr>
        <p:spPr>
          <a:xfrm>
            <a:off x="609744" y="1541857"/>
            <a:ext cx="6629226" cy="5001369"/>
          </a:xfrm>
          <a:prstGeom prst="rect">
            <a:avLst/>
          </a:prstGeom>
          <a:solidFill>
            <a:schemeClr val="bg1"/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zh-CN" altLang="en-US" sz="1100" dirty="0"/>
              <a:t>case = lda  ! lda or soc</a:t>
            </a:r>
            <a:r>
              <a:rPr lang="en-US" altLang="zh-CN" sz="1100" dirty="0"/>
              <a:t> </a:t>
            </a:r>
            <a:r>
              <a:rPr lang="zh-CN" altLang="en-US" sz="1100" dirty="0">
                <a:solidFill>
                  <a:srgbClr val="FF0000"/>
                </a:solidFill>
              </a:rPr>
              <a:t>加不加</a:t>
            </a:r>
            <a:r>
              <a:rPr lang="en-US" altLang="zh-CN" sz="1100" dirty="0">
                <a:solidFill>
                  <a:srgbClr val="FF0000"/>
                </a:solidFill>
              </a:rPr>
              <a:t>SOC</a:t>
            </a:r>
            <a:r>
              <a:rPr lang="zh-CN" altLang="en-US" sz="1100" dirty="0">
                <a:solidFill>
                  <a:srgbClr val="FF0000"/>
                </a:solidFill>
              </a:rPr>
              <a:t> </a:t>
            </a:r>
            <a:r>
              <a:rPr lang="en-US" altLang="zh-CN" sz="1100" dirty="0">
                <a:solidFill>
                  <a:srgbClr val="FF0000"/>
                </a:solidFill>
              </a:rPr>
              <a:t>spinful</a:t>
            </a:r>
            <a:r>
              <a:rPr lang="zh-CN" altLang="en-US" sz="1100" dirty="0">
                <a:solidFill>
                  <a:srgbClr val="FF0000"/>
                </a:solidFill>
              </a:rPr>
              <a:t> </a:t>
            </a:r>
            <a:r>
              <a:rPr lang="en-US" altLang="zh-CN" sz="1100" dirty="0">
                <a:solidFill>
                  <a:srgbClr val="FF0000"/>
                </a:solidFill>
              </a:rPr>
              <a:t>or</a:t>
            </a:r>
            <a:r>
              <a:rPr lang="zh-CN" altLang="en-US" sz="1100" dirty="0">
                <a:solidFill>
                  <a:srgbClr val="FF0000"/>
                </a:solidFill>
              </a:rPr>
              <a:t> </a:t>
            </a:r>
            <a:r>
              <a:rPr lang="en-US" altLang="zh-CN" sz="1100" dirty="0">
                <a:solidFill>
                  <a:srgbClr val="FF0000"/>
                </a:solidFill>
              </a:rPr>
              <a:t>not</a:t>
            </a:r>
            <a:endParaRPr lang="zh-CN" altLang="en-US" sz="1100" dirty="0">
              <a:solidFill>
                <a:srgbClr val="FF0000"/>
              </a:solidFill>
            </a:endParaRPr>
          </a:p>
          <a:p>
            <a:endParaRPr lang="zh-CN" altLang="en-US" sz="1100" dirty="0"/>
          </a:p>
          <a:p>
            <a:r>
              <a:rPr lang="zh-CN" altLang="en-US" sz="1100" dirty="0"/>
              <a:t> proj:</a:t>
            </a:r>
          </a:p>
          <a:p>
            <a:r>
              <a:rPr lang="zh-CN" altLang="en-US" sz="1100" dirty="0"/>
              <a:t>  orbt = 2 </a:t>
            </a:r>
            <a:r>
              <a:rPr lang="en-US" altLang="zh-CN" sz="1100" dirty="0"/>
              <a:t>! </a:t>
            </a:r>
            <a:r>
              <a:rPr lang="en-US" altLang="zh-CN" sz="1100" dirty="0" err="1">
                <a:solidFill>
                  <a:srgbClr val="FF0000"/>
                </a:solidFill>
              </a:rPr>
              <a:t>orbtype</a:t>
            </a:r>
            <a:endParaRPr lang="zh-CN" altLang="en-US" sz="1100" dirty="0">
              <a:solidFill>
                <a:srgbClr val="FF0000"/>
              </a:solidFill>
            </a:endParaRPr>
          </a:p>
          <a:p>
            <a:r>
              <a:rPr lang="zh-CN" altLang="en-US" sz="1100" dirty="0"/>
              <a:t>  ntau = 5 </a:t>
            </a:r>
            <a:r>
              <a:rPr lang="en-US" altLang="zh-CN" sz="1100" dirty="0"/>
              <a:t>! </a:t>
            </a:r>
            <a:r>
              <a:rPr lang="zh-CN" altLang="en-US" sz="1100" dirty="0">
                <a:solidFill>
                  <a:srgbClr val="FF0000"/>
                </a:solidFill>
              </a:rPr>
              <a:t>几个 </a:t>
            </a:r>
            <a:r>
              <a:rPr lang="en-US" altLang="zh-CN" sz="1100" dirty="0">
                <a:solidFill>
                  <a:srgbClr val="FF0000"/>
                </a:solidFill>
              </a:rPr>
              <a:t>site</a:t>
            </a:r>
            <a:r>
              <a:rPr lang="zh-CN" altLang="en-US" sz="1100" dirty="0">
                <a:solidFill>
                  <a:srgbClr val="FF0000"/>
                </a:solidFill>
              </a:rPr>
              <a:t> </a:t>
            </a:r>
          </a:p>
          <a:p>
            <a:r>
              <a:rPr lang="zh-CN" altLang="en-US" sz="1100" dirty="0"/>
              <a:t>  0.39900000  0.39900000  0.39900000 1 3  ! x1, x2, x3, itau, iorbit</a:t>
            </a:r>
          </a:p>
          <a:p>
            <a:r>
              <a:rPr lang="zh-CN" altLang="en-US" sz="1100" dirty="0"/>
              <a:t>  0.60100000  0.60100000  0.60100000 1 3  ! itau 指标第几个原子</a:t>
            </a:r>
          </a:p>
          <a:p>
            <a:r>
              <a:rPr lang="zh-CN" altLang="en-US" sz="1100" dirty="0"/>
              <a:t>  0.20600000  0.20600000  0.20600000 2 3  ! i</a:t>
            </a:r>
            <a:r>
              <a:rPr lang="en-US" altLang="zh-CN" sz="1100" dirty="0"/>
              <a:t>orbit</a:t>
            </a:r>
            <a:r>
              <a:rPr lang="zh-CN" altLang="en-US" sz="1100" dirty="0"/>
              <a:t> 指标什么类型的轨道</a:t>
            </a:r>
          </a:p>
          <a:p>
            <a:r>
              <a:rPr lang="zh-CN" altLang="en-US" sz="1100" dirty="0"/>
              <a:t>  0.79400000  0.79400000  0.79400000 2 3</a:t>
            </a:r>
          </a:p>
          <a:p>
            <a:r>
              <a:rPr lang="zh-CN" altLang="en-US" sz="1100" dirty="0"/>
              <a:t>  0.00000000  0.00000000  0.00000000 2 3</a:t>
            </a:r>
          </a:p>
          <a:p>
            <a:r>
              <a:rPr lang="zh-CN" altLang="en-US" sz="1100" dirty="0"/>
              <a:t> end projections</a:t>
            </a:r>
          </a:p>
          <a:p>
            <a:endParaRPr lang="zh-CN" altLang="en-US" sz="1100" dirty="0"/>
          </a:p>
          <a:p>
            <a:r>
              <a:rPr lang="zh-CN" altLang="en-US" sz="1100" dirty="0"/>
              <a:t> kpoint:</a:t>
            </a:r>
          </a:p>
          <a:p>
            <a:r>
              <a:rPr lang="zh-CN" altLang="en-US" sz="1100" dirty="0"/>
              <a:t> kmesh = 1</a:t>
            </a:r>
          </a:p>
          <a:p>
            <a:r>
              <a:rPr lang="zh-CN" altLang="en-US" sz="1100" dirty="0"/>
              <a:t> Nk = </a:t>
            </a:r>
            <a:r>
              <a:rPr lang="en-US" altLang="zh-CN" sz="1100" dirty="0"/>
              <a:t>4</a:t>
            </a:r>
            <a:r>
              <a:rPr lang="zh-CN" altLang="en-US" sz="1100" dirty="0"/>
              <a:t> </a:t>
            </a:r>
            <a:r>
              <a:rPr lang="en-US" altLang="zh-CN" sz="1100" dirty="0"/>
              <a:t>! </a:t>
            </a:r>
            <a:r>
              <a:rPr lang="zh-CN" altLang="en-US" sz="1100" dirty="0">
                <a:solidFill>
                  <a:srgbClr val="FF0000"/>
                </a:solidFill>
              </a:rPr>
              <a:t>我要读四行</a:t>
            </a:r>
          </a:p>
          <a:p>
            <a:r>
              <a:rPr lang="zh-CN" altLang="en-US" sz="1100" dirty="0"/>
              <a:t>  0.00000000    0.00000000    0.00000000  ! k0: y1,y2,y3</a:t>
            </a:r>
          </a:p>
          <a:p>
            <a:r>
              <a:rPr lang="zh-CN" altLang="en-US" sz="1100" dirty="0"/>
              <a:t>  0.50000000    0.50000000    0.50000000  ! k1</a:t>
            </a:r>
          </a:p>
          <a:p>
            <a:r>
              <a:rPr lang="zh-CN" altLang="en-US" sz="1100" dirty="0"/>
              <a:t>  0.50000000    0.50000000    0.00000000  ! k2</a:t>
            </a:r>
          </a:p>
          <a:p>
            <a:r>
              <a:rPr lang="zh-CN" altLang="en-US" sz="1100" dirty="0"/>
              <a:t>  0.00000000    0.50000000    0.00000000  ! k3</a:t>
            </a:r>
          </a:p>
          <a:p>
            <a:r>
              <a:rPr lang="zh-CN" altLang="en-US" sz="1100" dirty="0"/>
              <a:t> end kpoint_path</a:t>
            </a:r>
          </a:p>
          <a:p>
            <a:endParaRPr lang="zh-CN" altLang="en-US" sz="1100" dirty="0"/>
          </a:p>
          <a:p>
            <a:r>
              <a:rPr lang="zh-CN" altLang="en-US" sz="1100" dirty="0"/>
              <a:t> unit_cell:</a:t>
            </a:r>
          </a:p>
          <a:p>
            <a:r>
              <a:rPr lang="zh-CN" altLang="en-US" sz="1100" dirty="0"/>
              <a:t>  1.194537707 -2.069000000  9.546666657     0.139523990 -0.241662639  0.034916201</a:t>
            </a:r>
          </a:p>
          <a:p>
            <a:r>
              <a:rPr lang="zh-CN" altLang="en-US" sz="1100" dirty="0"/>
              <a:t>  1.194537707  2.069000000  9.546666657     0.139523990  0.241662639  0.034916201</a:t>
            </a:r>
          </a:p>
          <a:p>
            <a:r>
              <a:rPr lang="zh-CN" altLang="en-US" sz="1100" dirty="0"/>
              <a:t> -2.389075414  0.000000000  9.546666657    -0.279047979  0.000000000  0.034916201</a:t>
            </a:r>
          </a:p>
          <a:p>
            <a:r>
              <a:rPr lang="zh-CN" altLang="en-US" sz="1100" dirty="0"/>
              <a:t>  1     1.000000     0.000000     1.000000     0.000000     0.000000     0.000000     0.000000     0.000000</a:t>
            </a:r>
          </a:p>
          <a:p>
            <a:r>
              <a:rPr lang="zh-CN" altLang="en-US" sz="1100" dirty="0"/>
              <a:t>  2    -1.000000     0.000000     1.000000     0.000000     0.000000     0.000000     0.000000     0.000000</a:t>
            </a:r>
          </a:p>
          <a:p>
            <a:r>
              <a:rPr lang="zh-CN" altLang="en-US" sz="1100" dirty="0"/>
              <a:t> end unit_cell_cart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DB1608A0-94CC-4749-ABB8-57BE7073B81E}"/>
              </a:ext>
            </a:extLst>
          </p:cNvPr>
          <p:cNvSpPr/>
          <p:nvPr/>
        </p:nvSpPr>
        <p:spPr bwMode="auto">
          <a:xfrm>
            <a:off x="685942" y="1541857"/>
            <a:ext cx="5867246" cy="286985"/>
          </a:xfrm>
          <a:prstGeom prst="rect">
            <a:avLst/>
          </a:prstGeom>
          <a:solidFill>
            <a:srgbClr val="92D050">
              <a:alpha val="8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dist="17961" dir="2700000" algn="ctr" rotWithShape="0">
              <a:schemeClr val="tx1">
                <a:gamma/>
                <a:shade val="60000"/>
                <a:invGamma/>
              </a:scheme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BF1EB03-02EB-E14F-A87E-3C3DE8ABCB53}"/>
              </a:ext>
            </a:extLst>
          </p:cNvPr>
          <p:cNvSpPr/>
          <p:nvPr/>
        </p:nvSpPr>
        <p:spPr bwMode="auto">
          <a:xfrm>
            <a:off x="3857450" y="72704"/>
            <a:ext cx="5867246" cy="1600160"/>
          </a:xfrm>
          <a:prstGeom prst="rect">
            <a:avLst/>
          </a:prstGeom>
          <a:solidFill>
            <a:srgbClr val="FFFF00">
              <a:alpha val="8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dist="17961" dir="2700000" algn="ctr" rotWithShape="0">
              <a:schemeClr val="tx1">
                <a:gamma/>
                <a:shade val="60000"/>
                <a:invGamma/>
              </a:scheme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B5EFAA9-8899-9643-84D9-7C2D6F7BD239}"/>
              </a:ext>
            </a:extLst>
          </p:cNvPr>
          <p:cNvSpPr/>
          <p:nvPr/>
        </p:nvSpPr>
        <p:spPr bwMode="auto">
          <a:xfrm>
            <a:off x="640788" y="3557215"/>
            <a:ext cx="5867246" cy="1349011"/>
          </a:xfrm>
          <a:prstGeom prst="rect">
            <a:avLst/>
          </a:prstGeom>
          <a:solidFill>
            <a:srgbClr val="FF0000">
              <a:alpha val="8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dist="17961" dir="2700000" algn="ctr" rotWithShape="0">
              <a:schemeClr val="tx1">
                <a:gamma/>
                <a:shade val="60000"/>
                <a:invGamma/>
              </a:scheme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9B4A0D9-CB39-C34A-96E6-B244BC160F66}"/>
              </a:ext>
            </a:extLst>
          </p:cNvPr>
          <p:cNvSpPr/>
          <p:nvPr/>
        </p:nvSpPr>
        <p:spPr bwMode="auto">
          <a:xfrm>
            <a:off x="640788" y="5099595"/>
            <a:ext cx="6388004" cy="1250262"/>
          </a:xfrm>
          <a:prstGeom prst="rect">
            <a:avLst/>
          </a:prstGeom>
          <a:solidFill>
            <a:srgbClr val="0000FF">
              <a:alpha val="8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dist="17961" dir="2700000" algn="ctr" rotWithShape="0">
              <a:schemeClr val="tx1">
                <a:gamma/>
                <a:shade val="60000"/>
                <a:invGamma/>
              </a:scheme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71EFD73-FA14-ED41-8D5B-5030693BCB2F}"/>
              </a:ext>
            </a:extLst>
          </p:cNvPr>
          <p:cNvSpPr/>
          <p:nvPr/>
        </p:nvSpPr>
        <p:spPr bwMode="auto">
          <a:xfrm>
            <a:off x="698570" y="5257752"/>
            <a:ext cx="5626024" cy="533386"/>
          </a:xfrm>
          <a:prstGeom prst="rect">
            <a:avLst/>
          </a:prstGeom>
          <a:noFill/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>
            <a:outerShdw dist="17961" dir="2700000" algn="ctr" rotWithShape="0">
              <a:schemeClr val="tx1">
                <a:gamma/>
                <a:shade val="60000"/>
                <a:invGamma/>
              </a:scheme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53B1E1F-A236-734E-B124-C2DC9630E6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7262" y="258251"/>
            <a:ext cx="6934018" cy="1068811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E96B7072-9635-6047-880C-B1D29892CA69}"/>
              </a:ext>
            </a:extLst>
          </p:cNvPr>
          <p:cNvSpPr txBox="1"/>
          <p:nvPr/>
        </p:nvSpPr>
        <p:spPr>
          <a:xfrm>
            <a:off x="5240637" y="5024474"/>
            <a:ext cx="17107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dirty="0"/>
              <a:t>直接复制 </a:t>
            </a:r>
            <a:r>
              <a:rPr kumimoji="1" lang="en-US" altLang="zh-CN" sz="1400" dirty="0"/>
              <a:t>OUTCAR</a:t>
            </a:r>
            <a:endParaRPr kumimoji="1" lang="zh-CN" altLang="en-US" sz="1400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E0F14F4E-0FCE-D345-B6A2-CB64786AC0C8}"/>
              </a:ext>
            </a:extLst>
          </p:cNvPr>
          <p:cNvSpPr txBox="1"/>
          <p:nvPr/>
        </p:nvSpPr>
        <p:spPr>
          <a:xfrm>
            <a:off x="4267248" y="6063268"/>
            <a:ext cx="2467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这里我们保留的是 </a:t>
            </a:r>
            <a:r>
              <a:rPr kumimoji="1" lang="en-US" altLang="zh-CN" dirty="0"/>
              <a:t>E,P</a:t>
            </a:r>
            <a:endParaRPr kumimoji="1" lang="zh-CN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B12778D2-B8A6-984F-AC02-B9ABADE20DCC}"/>
              </a:ext>
            </a:extLst>
          </p:cNvPr>
          <p:cNvSpPr/>
          <p:nvPr/>
        </p:nvSpPr>
        <p:spPr>
          <a:xfrm>
            <a:off x="6951362" y="1357191"/>
            <a:ext cx="42017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highlight>
                  <a:srgbClr val="FFFF00"/>
                </a:highlight>
              </a:rPr>
              <a:t>parkman@time:ex_bi2se3_lda$</a:t>
            </a:r>
            <a:r>
              <a:rPr lang="en-US" altLang="zh-CN" dirty="0">
                <a:highlight>
                  <a:srgbClr val="FFFF00"/>
                </a:highlight>
              </a:rPr>
              <a:t> </a:t>
            </a:r>
            <a:r>
              <a:rPr lang="zh-CN" altLang="en-US" dirty="0">
                <a:solidFill>
                  <a:srgbClr val="0000FF"/>
                </a:solidFill>
              </a:rPr>
              <a:t>ir2tb_1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672CCC48-D342-8341-BB4F-FFA98A37573E}"/>
              </a:ext>
            </a:extLst>
          </p:cNvPr>
          <p:cNvSpPr/>
          <p:nvPr/>
        </p:nvSpPr>
        <p:spPr>
          <a:xfrm>
            <a:off x="1997956" y="1953988"/>
            <a:ext cx="4483670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50" dirty="0"/>
              <a:t>Orbital </a:t>
            </a:r>
            <a:r>
              <a:rPr lang="en-US" altLang="zh-CN" sz="1050" dirty="0" err="1"/>
              <a:t>convertion</a:t>
            </a:r>
            <a:r>
              <a:rPr lang="en-US" altLang="zh-CN" sz="1050" dirty="0"/>
              <a:t> 1: s, px, py, </a:t>
            </a:r>
            <a:r>
              <a:rPr lang="en-US" altLang="zh-CN" sz="1050" dirty="0" err="1"/>
              <a:t>pz</a:t>
            </a:r>
            <a:r>
              <a:rPr lang="en-US" altLang="zh-CN" sz="1050" dirty="0"/>
              <a:t>, </a:t>
            </a:r>
            <a:r>
              <a:rPr lang="en-US" altLang="zh-CN" sz="1050" dirty="0" err="1"/>
              <a:t>xy</a:t>
            </a:r>
            <a:r>
              <a:rPr lang="en-US" altLang="zh-CN" sz="1050" dirty="0"/>
              <a:t>, </a:t>
            </a:r>
            <a:r>
              <a:rPr lang="en-US" altLang="zh-CN" sz="1050" dirty="0" err="1"/>
              <a:t>yz</a:t>
            </a:r>
            <a:r>
              <a:rPr lang="en-US" altLang="zh-CN" sz="1050" dirty="0"/>
              <a:t>, </a:t>
            </a:r>
            <a:r>
              <a:rPr lang="en-US" altLang="zh-CN" sz="1050" dirty="0" err="1"/>
              <a:t>zx</a:t>
            </a:r>
            <a:r>
              <a:rPr lang="en-US" altLang="zh-CN" sz="1050" dirty="0"/>
              <a:t>, x2-y2, 3z2-r2 !!!</a:t>
            </a:r>
          </a:p>
          <a:p>
            <a:r>
              <a:rPr lang="zh-CN" altLang="en-US" sz="1050" dirty="0"/>
              <a:t>Orbital convertion 2: s, pz, px, py, 3z2-r2, xz, yz, x2-y2, xy (Wannier90) !!!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3A9B18B7-0FAD-674C-B3B2-A2E96CFAB11E}"/>
              </a:ext>
            </a:extLst>
          </p:cNvPr>
          <p:cNvSpPr/>
          <p:nvPr/>
        </p:nvSpPr>
        <p:spPr>
          <a:xfrm>
            <a:off x="7288152" y="1756652"/>
            <a:ext cx="4550667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100" dirty="0"/>
              <a:t>********************************************************************************</a:t>
            </a:r>
          </a:p>
          <a:p>
            <a:r>
              <a:rPr lang="zh-CN" altLang="en-US" sz="1100" dirty="0"/>
              <a:t>knum =  0    kname=</a:t>
            </a:r>
          </a:p>
          <a:p>
            <a:r>
              <a:rPr lang="zh-CN" altLang="en-US" sz="1100" dirty="0"/>
              <a:t>k = 0.000000 0.000000 0.000000</a:t>
            </a:r>
          </a:p>
          <a:p>
            <a:r>
              <a:rPr lang="zh-CN" altLang="en-US" sz="1100" dirty="0"/>
              <a:t>       The point group is Ci</a:t>
            </a:r>
          </a:p>
          <a:p>
            <a:r>
              <a:rPr lang="zh-CN" altLang="en-US" sz="1100" dirty="0"/>
              <a:t>       2 symmetry operations in  2 classes</a:t>
            </a:r>
          </a:p>
          <a:p>
            <a:r>
              <a:rPr lang="zh-CN" altLang="en-US" sz="1100" dirty="0"/>
              <a:t>       Table  6   on page  32 in Koster  et al [7]</a:t>
            </a:r>
          </a:p>
          <a:p>
            <a:r>
              <a:rPr lang="zh-CN" altLang="en-US" sz="1100" dirty="0"/>
              <a:t>       Table 11.4 on page 138 in Altmann et al [8]</a:t>
            </a:r>
          </a:p>
          <a:p>
            <a:r>
              <a:rPr lang="zh-CN" altLang="en-US" sz="1100" dirty="0"/>
              <a:t>                   E     I</a:t>
            </a:r>
          </a:p>
          <a:p>
            <a:r>
              <a:rPr lang="zh-CN" altLang="en-US" sz="1100" dirty="0"/>
              <a:t>       G1+   A1g   1     1</a:t>
            </a:r>
          </a:p>
          <a:p>
            <a:r>
              <a:rPr lang="zh-CN" altLang="en-US" sz="1100" dirty="0"/>
              <a:t>       G1-   A1u   1    -1</a:t>
            </a:r>
          </a:p>
          <a:p>
            <a:r>
              <a:rPr lang="zh-CN" altLang="en-US" sz="1100" dirty="0"/>
              <a:t>       --------------------</a:t>
            </a:r>
          </a:p>
          <a:p>
            <a:r>
              <a:rPr lang="zh-CN" altLang="en-US" sz="1100" dirty="0"/>
              <a:t>       G2+   A1/2g 1     1</a:t>
            </a:r>
          </a:p>
          <a:p>
            <a:r>
              <a:rPr lang="zh-CN" altLang="en-US" sz="1100" dirty="0"/>
              <a:t>       G2-   A1/2u 1    -1</a:t>
            </a:r>
          </a:p>
          <a:p>
            <a:r>
              <a:rPr lang="zh-CN" altLang="en-US" sz="1100" dirty="0"/>
              <a:t>class, symmetry ops, exp(-i*k*taui)</a:t>
            </a:r>
          </a:p>
          <a:p>
            <a:r>
              <a:rPr lang="zh-CN" altLang="en-US" sz="1100" dirty="0"/>
              <a:t>   E    1             (+1.00 0.00i)</a:t>
            </a:r>
          </a:p>
          <a:p>
            <a:r>
              <a:rPr lang="zh-CN" altLang="en-US" sz="1100" dirty="0"/>
              <a:t>   I    2             (+1.00 0.00i)</a:t>
            </a:r>
          </a:p>
          <a:p>
            <a:r>
              <a:rPr lang="zh-CN" altLang="en-US" sz="1100" dirty="0"/>
              <a:t>bnd ndg  eigval     E           I</a:t>
            </a:r>
          </a:p>
          <a:p>
            <a:r>
              <a:rPr lang="zh-CN" altLang="en-US" sz="1100" dirty="0"/>
              <a:t>  1  1  2.151531 1.00+0.00i -1.00+0.00i =G1-</a:t>
            </a:r>
          </a:p>
          <a:p>
            <a:r>
              <a:rPr lang="zh-CN" altLang="en-US" sz="1100" dirty="0"/>
              <a:t>  2  1  2.155687 1.00+0.00i  1.00+0.00i =G1+</a:t>
            </a:r>
          </a:p>
          <a:p>
            <a:r>
              <a:rPr lang="zh-CN" altLang="en-US" sz="1100" dirty="0"/>
              <a:t>  3  2  2.450424 2.00+0.00i -2.00+0.00i =G1- + G1-</a:t>
            </a:r>
          </a:p>
          <a:p>
            <a:r>
              <a:rPr lang="zh-CN" altLang="en-US" sz="1100" dirty="0"/>
              <a:t>  5  2  2.902236 2.00+0.00i  2.00+0.00i =G1+ + G1+</a:t>
            </a:r>
          </a:p>
          <a:p>
            <a:r>
              <a:rPr lang="zh-CN" altLang="en-US" sz="1100" dirty="0"/>
              <a:t>  7  2  3.602958 2.00+0.00i -2.00+0.00i =G1- + G1-</a:t>
            </a:r>
          </a:p>
          <a:p>
            <a:r>
              <a:rPr lang="zh-CN" altLang="en-US" sz="1100" dirty="0"/>
              <a:t>  9  1  4.561219 1.00+0.00i -1.00+0.00i =G1-</a:t>
            </a:r>
          </a:p>
          <a:p>
            <a:r>
              <a:rPr lang="zh-CN" altLang="en-US" sz="1100" dirty="0"/>
              <a:t> 10  1  4.744623 1.00+0.00i  1.00+0.00i =G1+</a:t>
            </a:r>
          </a:p>
          <a:p>
            <a:r>
              <a:rPr lang="zh-CN" altLang="en-US" sz="1100" dirty="0"/>
              <a:t> 11  2  5.673028 2.00+0.00i  2.00+0.00i =G1+ + G1+</a:t>
            </a:r>
          </a:p>
          <a:p>
            <a:r>
              <a:rPr lang="zh-CN" altLang="en-US" sz="1100" dirty="0"/>
              <a:t> 13  1  7.024584 1.00+0.00i -1.00+0.00i =G1-</a:t>
            </a:r>
          </a:p>
          <a:p>
            <a:r>
              <a:rPr lang="zh-CN" altLang="en-US" sz="1100" dirty="0"/>
              <a:t> 14  2  7.220439 2.00+0.00i -2.00+0.00i =G1- + G1-</a:t>
            </a:r>
          </a:p>
          <a:p>
            <a:r>
              <a:rPr lang="zh-CN" altLang="en-US" sz="1100" dirty="0"/>
              <a:t>********************************************************************************</a:t>
            </a:r>
          </a:p>
        </p:txBody>
      </p:sp>
    </p:spTree>
    <p:extLst>
      <p:ext uri="{BB962C8B-B14F-4D97-AF65-F5344CB8AC3E}">
        <p14:creationId xmlns:p14="http://schemas.microsoft.com/office/powerpoint/2010/main" val="3506914703"/>
      </p:ext>
    </p:extLst>
  </p:cSld>
  <p:clrMapOvr>
    <a:masterClrMapping/>
  </p:clrMapOvr>
  <p:transition advTm="8000">
    <p:comb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4654673-629C-CC49-8457-BB84BA886DAC}"/>
              </a:ext>
            </a:extLst>
          </p:cNvPr>
          <p:cNvSpPr txBox="1"/>
          <p:nvPr/>
        </p:nvSpPr>
        <p:spPr>
          <a:xfrm>
            <a:off x="5216283" y="291996"/>
            <a:ext cx="1646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Graphene test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B444969-06F0-224A-8FD5-8B944D04662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33"/>
          <a:stretch/>
        </p:blipFill>
        <p:spPr>
          <a:xfrm>
            <a:off x="914536" y="1055204"/>
            <a:ext cx="3770726" cy="3200316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EA6C2CAF-F997-8146-8D74-228292B4751F}"/>
              </a:ext>
            </a:extLst>
          </p:cNvPr>
          <p:cNvSpPr txBox="1"/>
          <p:nvPr/>
        </p:nvSpPr>
        <p:spPr>
          <a:xfrm>
            <a:off x="396226" y="948412"/>
            <a:ext cx="4942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/>
              <a:t>irvsp</a:t>
            </a:r>
            <a:r>
              <a:rPr kumimoji="1" lang="en-US" altLang="zh-CN" dirty="0"/>
              <a:t>:</a:t>
            </a:r>
            <a:r>
              <a:rPr kumimoji="1" lang="zh-CN" altLang="en-US" dirty="0"/>
              <a:t> </a:t>
            </a:r>
            <a:r>
              <a:rPr kumimoji="1" lang="en-US" altLang="zh-CN" dirty="0"/>
              <a:t>bug </a:t>
            </a:r>
            <a:r>
              <a:rPr kumimoji="1" lang="zh-CN" altLang="en-US" dirty="0"/>
              <a:t>在</a:t>
            </a:r>
            <a:r>
              <a:rPr kumimoji="1" lang="en-US" altLang="zh-CN" dirty="0"/>
              <a:t>INCAR</a:t>
            </a:r>
            <a:r>
              <a:rPr kumimoji="1" lang="zh-CN" altLang="en-US" dirty="0"/>
              <a:t>中必须设定</a:t>
            </a:r>
            <a:r>
              <a:rPr kumimoji="1" lang="en-US" altLang="zh-CN" dirty="0"/>
              <a:t>SYSTEM</a:t>
            </a:r>
            <a:r>
              <a:rPr kumimoji="1" lang="zh-CN" altLang="en-US" dirty="0"/>
              <a:t> </a:t>
            </a:r>
            <a:r>
              <a:rPr kumimoji="1" lang="en-US" altLang="zh-CN" dirty="0"/>
              <a:t>name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2B3DFB2-3284-7A46-823C-FA27259DCE11}"/>
              </a:ext>
            </a:extLst>
          </p:cNvPr>
          <p:cNvSpPr/>
          <p:nvPr/>
        </p:nvSpPr>
        <p:spPr>
          <a:xfrm>
            <a:off x="396226" y="3613668"/>
            <a:ext cx="6270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G1+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FA9F9E0-B21C-9245-9803-E9809BF240D0}"/>
              </a:ext>
            </a:extLst>
          </p:cNvPr>
          <p:cNvSpPr/>
          <p:nvPr/>
        </p:nvSpPr>
        <p:spPr>
          <a:xfrm>
            <a:off x="425079" y="3019885"/>
            <a:ext cx="5693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G2-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D150232-C2F6-5944-9B95-288E235DC455}"/>
              </a:ext>
            </a:extLst>
          </p:cNvPr>
          <p:cNvSpPr txBox="1"/>
          <p:nvPr/>
        </p:nvSpPr>
        <p:spPr>
          <a:xfrm>
            <a:off x="610606" y="3906080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D6h</a:t>
            </a:r>
            <a:endParaRPr kumimoji="1"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23F3698-2D1B-DC44-890D-5F1EA4D95C59}"/>
              </a:ext>
            </a:extLst>
          </p:cNvPr>
          <p:cNvSpPr txBox="1"/>
          <p:nvPr/>
        </p:nvSpPr>
        <p:spPr>
          <a:xfrm>
            <a:off x="304952" y="646087"/>
            <a:ext cx="1116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* DFT ref</a:t>
            </a:r>
            <a:endParaRPr kumimoji="1" lang="zh-CN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3A9B4D2-157A-5247-BE2C-B1BAC13D1FEA}"/>
              </a:ext>
            </a:extLst>
          </p:cNvPr>
          <p:cNvSpPr/>
          <p:nvPr/>
        </p:nvSpPr>
        <p:spPr>
          <a:xfrm>
            <a:off x="418174" y="2630661"/>
            <a:ext cx="6270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G6+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90781315-9559-BB40-BC72-CC909EB91AD4}"/>
              </a:ext>
            </a:extLst>
          </p:cNvPr>
          <p:cNvSpPr/>
          <p:nvPr/>
        </p:nvSpPr>
        <p:spPr>
          <a:xfrm>
            <a:off x="431298" y="2286030"/>
            <a:ext cx="6270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G1+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5ABEEC9-9337-1D45-A72B-0E35424CC9B7}"/>
              </a:ext>
            </a:extLst>
          </p:cNvPr>
          <p:cNvSpPr txBox="1"/>
          <p:nvPr/>
        </p:nvSpPr>
        <p:spPr>
          <a:xfrm>
            <a:off x="1844931" y="3917390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D2h</a:t>
            </a:r>
            <a:endParaRPr kumimoji="1"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A77A3C3F-0625-6745-A43F-5B6CC6B6F4E0}"/>
              </a:ext>
            </a:extLst>
          </p:cNvPr>
          <p:cNvSpPr txBox="1"/>
          <p:nvPr/>
        </p:nvSpPr>
        <p:spPr>
          <a:xfrm>
            <a:off x="2632098" y="3906080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D3h</a:t>
            </a:r>
            <a:endParaRPr kumimoji="1"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379AFC7B-402F-3C46-A525-FDACD084548D}"/>
              </a:ext>
            </a:extLst>
          </p:cNvPr>
          <p:cNvSpPr txBox="1"/>
          <p:nvPr/>
        </p:nvSpPr>
        <p:spPr>
          <a:xfrm>
            <a:off x="3902004" y="3925973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D6h</a:t>
            </a:r>
            <a:endParaRPr kumimoji="1" lang="zh-CN" altLang="en-US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42FAC5B0-30DA-544B-AF2D-0458417601B3}"/>
              </a:ext>
            </a:extLst>
          </p:cNvPr>
          <p:cNvSpPr/>
          <p:nvPr/>
        </p:nvSpPr>
        <p:spPr>
          <a:xfrm>
            <a:off x="1825695" y="2538066"/>
            <a:ext cx="6270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G4+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F989FED0-3DAC-8E4B-AE95-D362991BBAA1}"/>
              </a:ext>
            </a:extLst>
          </p:cNvPr>
          <p:cNvSpPr/>
          <p:nvPr/>
        </p:nvSpPr>
        <p:spPr>
          <a:xfrm>
            <a:off x="2799899" y="3429000"/>
            <a:ext cx="4924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G6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DF8FF44E-8C4D-8949-B89C-3CBFF9DAF329}"/>
              </a:ext>
            </a:extLst>
          </p:cNvPr>
          <p:cNvSpPr/>
          <p:nvPr/>
        </p:nvSpPr>
        <p:spPr>
          <a:xfrm>
            <a:off x="2799898" y="2972353"/>
            <a:ext cx="4924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G1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24D7AADA-09FD-254D-A140-0164E57EBE02}"/>
              </a:ext>
            </a:extLst>
          </p:cNvPr>
          <p:cNvSpPr/>
          <p:nvPr/>
        </p:nvSpPr>
        <p:spPr>
          <a:xfrm>
            <a:off x="2757221" y="2285534"/>
            <a:ext cx="4924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G</a:t>
            </a:r>
            <a:r>
              <a:rPr lang="en-US" altLang="zh-CN" dirty="0"/>
              <a:t>5</a:t>
            </a:r>
            <a:endParaRPr lang="zh-CN" altLang="en-US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4CA6A8C5-6148-7B4D-8311-85CE1A614F6E}"/>
              </a:ext>
            </a:extLst>
          </p:cNvPr>
          <p:cNvSpPr/>
          <p:nvPr/>
        </p:nvSpPr>
        <p:spPr>
          <a:xfrm>
            <a:off x="4231407" y="3681038"/>
            <a:ext cx="6270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G1+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B8AAF6F2-5150-A641-8178-745EC58AEC8D}"/>
              </a:ext>
            </a:extLst>
          </p:cNvPr>
          <p:cNvSpPr/>
          <p:nvPr/>
        </p:nvSpPr>
        <p:spPr>
          <a:xfrm>
            <a:off x="4260260" y="3087255"/>
            <a:ext cx="5693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G2-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4AF645FA-F2CC-7941-8CEA-00BC85766888}"/>
              </a:ext>
            </a:extLst>
          </p:cNvPr>
          <p:cNvSpPr/>
          <p:nvPr/>
        </p:nvSpPr>
        <p:spPr>
          <a:xfrm>
            <a:off x="4253355" y="2698031"/>
            <a:ext cx="6270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G6+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80B8736B-7A0E-5340-9EFE-6659654E7005}"/>
              </a:ext>
            </a:extLst>
          </p:cNvPr>
          <p:cNvSpPr/>
          <p:nvPr/>
        </p:nvSpPr>
        <p:spPr>
          <a:xfrm>
            <a:off x="4266479" y="2353400"/>
            <a:ext cx="6270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G1+</a:t>
            </a:r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EC29995E-E525-5047-9EEB-A1DCA16A76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456" t="18186" r="18733" b="18793"/>
          <a:stretch/>
        </p:blipFill>
        <p:spPr>
          <a:xfrm>
            <a:off x="3020179" y="4904708"/>
            <a:ext cx="2338650" cy="1788324"/>
          </a:xfrm>
          <a:prstGeom prst="rect">
            <a:avLst/>
          </a:prstGeom>
        </p:spPr>
      </p:pic>
      <p:sp>
        <p:nvSpPr>
          <p:cNvPr id="27" name="矩形 26">
            <a:extLst>
              <a:ext uri="{FF2B5EF4-FFF2-40B4-BE49-F238E27FC236}">
                <a16:creationId xmlns:a16="http://schemas.microsoft.com/office/drawing/2014/main" id="{1C9AA594-CD82-A74F-A5A2-95C391740FD3}"/>
              </a:ext>
            </a:extLst>
          </p:cNvPr>
          <p:cNvSpPr/>
          <p:nvPr/>
        </p:nvSpPr>
        <p:spPr>
          <a:xfrm>
            <a:off x="312175" y="4592403"/>
            <a:ext cx="342891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0000"/>
                </a:solidFill>
                <a:latin typeface="Menlo" panose="020B0609030804020204" pitchFamily="49" charset="0"/>
              </a:rPr>
              <a:t>E_onsite_2_0 = -3.6842;</a:t>
            </a:r>
          </a:p>
          <a:p>
            <a:r>
              <a:rPr lang="en-US" altLang="zh-CN" dirty="0">
                <a:solidFill>
                  <a:srgbClr val="000000"/>
                </a:solidFill>
                <a:latin typeface="Menlo" panose="020B0609030804020204" pitchFamily="49" charset="0"/>
              </a:rPr>
              <a:t>E_onsite_2_1 = 0</a:t>
            </a:r>
          </a:p>
          <a:p>
            <a:r>
              <a:rPr lang="en-US" altLang="zh-CN" dirty="0">
                <a:solidFill>
                  <a:srgbClr val="000000"/>
                </a:solidFill>
                <a:latin typeface="Menlo" panose="020B0609030804020204" pitchFamily="49" charset="0"/>
              </a:rPr>
              <a:t>VppS_1 = -4.2889;</a:t>
            </a:r>
          </a:p>
          <a:p>
            <a:r>
              <a:rPr lang="en-US" altLang="zh-CN" dirty="0">
                <a:solidFill>
                  <a:srgbClr val="000000"/>
                </a:solidFill>
                <a:latin typeface="Menlo" panose="020B0609030804020204" pitchFamily="49" charset="0"/>
              </a:rPr>
              <a:t>VppP_1 = 2.72769</a:t>
            </a:r>
          </a:p>
          <a:p>
            <a:r>
              <a:rPr lang="en-US" altLang="zh-CN" dirty="0">
                <a:solidFill>
                  <a:srgbClr val="000000"/>
                </a:solidFill>
                <a:latin typeface="Menlo" panose="020B0609030804020204" pitchFamily="49" charset="0"/>
              </a:rPr>
              <a:t>VspS_1 = -5.1197</a:t>
            </a:r>
          </a:p>
          <a:p>
            <a:r>
              <a:rPr lang="en-US" altLang="zh-CN" dirty="0">
                <a:solidFill>
                  <a:srgbClr val="000000"/>
                </a:solidFill>
                <a:latin typeface="Menlo" panose="020B0609030804020204" pitchFamily="49" charset="0"/>
              </a:rPr>
              <a:t>VssS_1 = 5.2939;</a:t>
            </a:r>
          </a:p>
          <a:p>
            <a:r>
              <a:rPr lang="en-US" altLang="zh-CN" dirty="0">
                <a:solidFill>
                  <a:srgbClr val="000000"/>
                </a:solidFill>
                <a:latin typeface="Menlo" panose="020B0609030804020204" pitchFamily="49" charset="0"/>
              </a:rPr>
              <a:t>Fermi = 0.00;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78B93181-70E0-7C41-AF38-8CA08A0C6ED6}"/>
              </a:ext>
            </a:extLst>
          </p:cNvPr>
          <p:cNvSpPr/>
          <p:nvPr/>
        </p:nvSpPr>
        <p:spPr>
          <a:xfrm>
            <a:off x="6476990" y="830753"/>
            <a:ext cx="5160367" cy="1107996"/>
          </a:xfrm>
          <a:prstGeom prst="rect">
            <a:avLst/>
          </a:prstGeom>
          <a:solidFill>
            <a:schemeClr val="bg1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zh-CN" altLang="en-US" sz="1100" dirty="0"/>
              <a:t> proj:</a:t>
            </a:r>
          </a:p>
          <a:p>
            <a:r>
              <a:rPr lang="zh-CN" altLang="en-US" sz="1100" dirty="0"/>
              <a:t>  orbt = 1</a:t>
            </a:r>
          </a:p>
          <a:p>
            <a:r>
              <a:rPr lang="zh-CN" altLang="en-US" sz="1100" dirty="0"/>
              <a:t>  ntau = 2</a:t>
            </a:r>
          </a:p>
          <a:p>
            <a:r>
              <a:rPr lang="zh-CN" altLang="en-US" sz="1100" dirty="0"/>
              <a:t>  0.6666666666666666  0.3333333333333333  0.0000000000000000 1 </a:t>
            </a:r>
            <a:r>
              <a:rPr lang="zh-CN" altLang="en-US" sz="1100" dirty="0">
                <a:solidFill>
                  <a:srgbClr val="FF0000"/>
                </a:solidFill>
              </a:rPr>
              <a:t>4</a:t>
            </a:r>
          </a:p>
          <a:p>
            <a:r>
              <a:rPr lang="zh-CN" altLang="en-US" sz="1100" dirty="0"/>
              <a:t>  0.3333333333333334  0.6666666666666667  0.0000000000000000 1 </a:t>
            </a:r>
            <a:r>
              <a:rPr lang="zh-CN" altLang="en-US" sz="1100" dirty="0">
                <a:solidFill>
                  <a:srgbClr val="FF0000"/>
                </a:solidFill>
              </a:rPr>
              <a:t>4</a:t>
            </a:r>
          </a:p>
          <a:p>
            <a:r>
              <a:rPr lang="zh-CN" altLang="en-US" sz="1100" dirty="0"/>
              <a:t>end projections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10A4D2E6-F525-8445-AAA3-4135207ED56E}"/>
              </a:ext>
            </a:extLst>
          </p:cNvPr>
          <p:cNvSpPr txBox="1"/>
          <p:nvPr/>
        </p:nvSpPr>
        <p:spPr>
          <a:xfrm>
            <a:off x="10591682" y="708388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/>
              <a:t>tbbox.in</a:t>
            </a:r>
            <a:endParaRPr kumimoji="1" lang="zh-CN" altLang="en-US" dirty="0"/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A53E7B61-4BBF-E14E-8CB1-E55900D321A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499"/>
          <a:stretch/>
        </p:blipFill>
        <p:spPr>
          <a:xfrm>
            <a:off x="7772356" y="2573138"/>
            <a:ext cx="4232480" cy="3992866"/>
          </a:xfrm>
          <a:prstGeom prst="rect">
            <a:avLst/>
          </a:prstGeom>
        </p:spPr>
      </p:pic>
      <p:sp>
        <p:nvSpPr>
          <p:cNvPr id="31" name="矩形 30">
            <a:extLst>
              <a:ext uri="{FF2B5EF4-FFF2-40B4-BE49-F238E27FC236}">
                <a16:creationId xmlns:a16="http://schemas.microsoft.com/office/drawing/2014/main" id="{51567C04-8986-C940-B696-494EE6EDD884}"/>
              </a:ext>
            </a:extLst>
          </p:cNvPr>
          <p:cNvSpPr/>
          <p:nvPr/>
        </p:nvSpPr>
        <p:spPr>
          <a:xfrm>
            <a:off x="7152910" y="5822484"/>
            <a:ext cx="6270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G1+</a:t>
            </a: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47124444-5AF0-D946-B8EB-6870732C2AB5}"/>
              </a:ext>
            </a:extLst>
          </p:cNvPr>
          <p:cNvSpPr/>
          <p:nvPr/>
        </p:nvSpPr>
        <p:spPr>
          <a:xfrm>
            <a:off x="7152910" y="5003429"/>
            <a:ext cx="5693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G2-</a:t>
            </a: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902338BE-DF72-8241-9120-40EF4D7843C9}"/>
              </a:ext>
            </a:extLst>
          </p:cNvPr>
          <p:cNvSpPr/>
          <p:nvPr/>
        </p:nvSpPr>
        <p:spPr>
          <a:xfrm>
            <a:off x="7152910" y="4515279"/>
            <a:ext cx="6270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G6+</a:t>
            </a: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689C0023-95D4-E34E-A1BB-CB60614D6F3B}"/>
              </a:ext>
            </a:extLst>
          </p:cNvPr>
          <p:cNvSpPr/>
          <p:nvPr/>
        </p:nvSpPr>
        <p:spPr>
          <a:xfrm>
            <a:off x="7154137" y="4105752"/>
            <a:ext cx="5693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G5-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B732FA1F-F15D-A74D-99E0-2D535BFDF729}"/>
              </a:ext>
            </a:extLst>
          </p:cNvPr>
          <p:cNvSpPr/>
          <p:nvPr/>
        </p:nvSpPr>
        <p:spPr>
          <a:xfrm>
            <a:off x="7120231" y="3654272"/>
            <a:ext cx="6270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G4+</a:t>
            </a: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C20600FD-3589-5341-9A1F-17AEF621F672}"/>
              </a:ext>
            </a:extLst>
          </p:cNvPr>
          <p:cNvSpPr/>
          <p:nvPr/>
        </p:nvSpPr>
        <p:spPr>
          <a:xfrm>
            <a:off x="7137174" y="3284940"/>
            <a:ext cx="5693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G3-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9CACEDC7-A4D5-6F4D-82EE-FD8E978D51FC}"/>
              </a:ext>
            </a:extLst>
          </p:cNvPr>
          <p:cNvSpPr txBox="1"/>
          <p:nvPr/>
        </p:nvSpPr>
        <p:spPr>
          <a:xfrm>
            <a:off x="7633566" y="6429984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D6h</a:t>
            </a:r>
            <a:endParaRPr kumimoji="1" lang="zh-CN" altLang="en-US" dirty="0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D96A9481-5616-C448-8A51-ADF85D3A570F}"/>
              </a:ext>
            </a:extLst>
          </p:cNvPr>
          <p:cNvSpPr txBox="1"/>
          <p:nvPr/>
        </p:nvSpPr>
        <p:spPr>
          <a:xfrm>
            <a:off x="8867891" y="6441294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D2h</a:t>
            </a:r>
            <a:endParaRPr kumimoji="1" lang="zh-CN" altLang="en-US" dirty="0"/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A8C9F029-0E69-CA4E-B031-F78B67F087F7}"/>
              </a:ext>
            </a:extLst>
          </p:cNvPr>
          <p:cNvSpPr txBox="1"/>
          <p:nvPr/>
        </p:nvSpPr>
        <p:spPr>
          <a:xfrm>
            <a:off x="9655058" y="6429984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D3h</a:t>
            </a:r>
            <a:endParaRPr kumimoji="1" lang="zh-CN" altLang="en-US" dirty="0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8B61F68F-82C3-9147-9E2E-01C2B63D53BA}"/>
              </a:ext>
            </a:extLst>
          </p:cNvPr>
          <p:cNvSpPr txBox="1"/>
          <p:nvPr/>
        </p:nvSpPr>
        <p:spPr>
          <a:xfrm>
            <a:off x="10924964" y="6449877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D6h</a:t>
            </a:r>
            <a:endParaRPr kumimoji="1" lang="zh-CN" altLang="en-US" dirty="0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C844B056-27BC-AD4D-893B-FC93D294925A}"/>
              </a:ext>
            </a:extLst>
          </p:cNvPr>
          <p:cNvSpPr/>
          <p:nvPr/>
        </p:nvSpPr>
        <p:spPr>
          <a:xfrm>
            <a:off x="11083706" y="5898010"/>
            <a:ext cx="6270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G1+</a:t>
            </a: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06103045-6BAB-0D47-8EBA-CD89F693B438}"/>
              </a:ext>
            </a:extLst>
          </p:cNvPr>
          <p:cNvSpPr/>
          <p:nvPr/>
        </p:nvSpPr>
        <p:spPr>
          <a:xfrm>
            <a:off x="11083706" y="5078955"/>
            <a:ext cx="5693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G2-</a:t>
            </a: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57E3A492-304E-0E43-8481-2E97F16C4DBE}"/>
              </a:ext>
            </a:extLst>
          </p:cNvPr>
          <p:cNvSpPr/>
          <p:nvPr/>
        </p:nvSpPr>
        <p:spPr>
          <a:xfrm>
            <a:off x="11083706" y="4590805"/>
            <a:ext cx="6270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G6+</a:t>
            </a: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9429DA53-8E28-E844-B473-E45AB61B1CD3}"/>
              </a:ext>
            </a:extLst>
          </p:cNvPr>
          <p:cNvSpPr/>
          <p:nvPr/>
        </p:nvSpPr>
        <p:spPr>
          <a:xfrm>
            <a:off x="11084933" y="4181278"/>
            <a:ext cx="5693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G5-</a:t>
            </a: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0BA11CDA-B5B9-6F44-869B-43B5F3D952DA}"/>
              </a:ext>
            </a:extLst>
          </p:cNvPr>
          <p:cNvSpPr/>
          <p:nvPr/>
        </p:nvSpPr>
        <p:spPr>
          <a:xfrm>
            <a:off x="11051027" y="3729798"/>
            <a:ext cx="6270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G4+</a:t>
            </a: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CBC82F88-BC00-1B48-9EEE-6325BC8C62FE}"/>
              </a:ext>
            </a:extLst>
          </p:cNvPr>
          <p:cNvSpPr/>
          <p:nvPr/>
        </p:nvSpPr>
        <p:spPr>
          <a:xfrm>
            <a:off x="11067970" y="3360466"/>
            <a:ext cx="5693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G3-</a:t>
            </a: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E66F4058-25A3-5247-B65F-A6A0BFABCEDF}"/>
              </a:ext>
            </a:extLst>
          </p:cNvPr>
          <p:cNvSpPr/>
          <p:nvPr/>
        </p:nvSpPr>
        <p:spPr>
          <a:xfrm>
            <a:off x="8428042" y="5611802"/>
            <a:ext cx="5693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G2-</a:t>
            </a: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F9DF085F-3202-D146-B36A-2035B9E53951}"/>
              </a:ext>
            </a:extLst>
          </p:cNvPr>
          <p:cNvSpPr/>
          <p:nvPr/>
        </p:nvSpPr>
        <p:spPr>
          <a:xfrm>
            <a:off x="8428042" y="5282402"/>
            <a:ext cx="6270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G1+</a:t>
            </a: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91F66204-7DB0-0940-BAE7-97153798B105}"/>
              </a:ext>
            </a:extLst>
          </p:cNvPr>
          <p:cNvSpPr/>
          <p:nvPr/>
        </p:nvSpPr>
        <p:spPr>
          <a:xfrm>
            <a:off x="8456895" y="4903872"/>
            <a:ext cx="5693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G4-</a:t>
            </a: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9A30F3CC-707B-C948-A53A-4963363ACE7A}"/>
              </a:ext>
            </a:extLst>
          </p:cNvPr>
          <p:cNvSpPr/>
          <p:nvPr/>
        </p:nvSpPr>
        <p:spPr>
          <a:xfrm>
            <a:off x="8440975" y="4397080"/>
            <a:ext cx="6270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G4+</a:t>
            </a: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8729F50A-8D06-9A44-87B2-BA2D3AFFB29E}"/>
              </a:ext>
            </a:extLst>
          </p:cNvPr>
          <p:cNvSpPr/>
          <p:nvPr/>
        </p:nvSpPr>
        <p:spPr>
          <a:xfrm>
            <a:off x="9720201" y="5522370"/>
            <a:ext cx="4924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G6</a:t>
            </a: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6BF9C913-8D04-1441-A6F9-6E71D231E8F8}"/>
              </a:ext>
            </a:extLst>
          </p:cNvPr>
          <p:cNvSpPr/>
          <p:nvPr/>
        </p:nvSpPr>
        <p:spPr>
          <a:xfrm>
            <a:off x="9720202" y="5036208"/>
            <a:ext cx="4924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G1</a:t>
            </a:r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6DF8590C-75DD-384F-B37A-73EB7B38B067}"/>
              </a:ext>
            </a:extLst>
          </p:cNvPr>
          <p:cNvSpPr/>
          <p:nvPr/>
        </p:nvSpPr>
        <p:spPr>
          <a:xfrm>
            <a:off x="9707856" y="4330613"/>
            <a:ext cx="4924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G</a:t>
            </a:r>
            <a:r>
              <a:rPr lang="en-US" altLang="zh-CN" dirty="0"/>
              <a:t>5</a:t>
            </a:r>
            <a:endParaRPr lang="zh-CN" altLang="en-US" dirty="0"/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29468010-F02F-4E44-A537-D2550EF90BBC}"/>
              </a:ext>
            </a:extLst>
          </p:cNvPr>
          <p:cNvSpPr/>
          <p:nvPr/>
        </p:nvSpPr>
        <p:spPr>
          <a:xfrm>
            <a:off x="9705158" y="3658895"/>
            <a:ext cx="4924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G6</a:t>
            </a:r>
          </a:p>
        </p:txBody>
      </p:sp>
    </p:spTree>
    <p:extLst>
      <p:ext uri="{BB962C8B-B14F-4D97-AF65-F5344CB8AC3E}">
        <p14:creationId xmlns:p14="http://schemas.microsoft.com/office/powerpoint/2010/main" val="1261074751"/>
      </p:ext>
    </p:extLst>
  </p:cSld>
  <p:clrMapOvr>
    <a:masterClrMapping/>
  </p:clrMapOvr>
  <p:transition advTm="8000">
    <p:comb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Picture 6" descr="E:\水墨图表素材\0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54" y="5314352"/>
            <a:ext cx="8229384" cy="1543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0F093515-F99E-D341-8450-72716EC31BD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115"/>
          <a:stretch/>
        </p:blipFill>
        <p:spPr>
          <a:xfrm>
            <a:off x="914536" y="228114"/>
            <a:ext cx="3632038" cy="3409931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458E7DD1-55C7-0549-A5B3-9AF15D1A5061}"/>
              </a:ext>
            </a:extLst>
          </p:cNvPr>
          <p:cNvSpPr/>
          <p:nvPr/>
        </p:nvSpPr>
        <p:spPr>
          <a:xfrm>
            <a:off x="3725106" y="2819416"/>
            <a:ext cx="6270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G1+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298DEE28-012D-BA4C-9854-F1DF5DF977B7}"/>
              </a:ext>
            </a:extLst>
          </p:cNvPr>
          <p:cNvSpPr/>
          <p:nvPr/>
        </p:nvSpPr>
        <p:spPr>
          <a:xfrm>
            <a:off x="3725106" y="609674"/>
            <a:ext cx="62709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G</a:t>
            </a:r>
            <a:r>
              <a:rPr lang="en-US" altLang="zh-CN" dirty="0"/>
              <a:t>1-</a:t>
            </a:r>
            <a:endParaRPr lang="zh-CN" altLang="en-US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E15B0FC2-26E3-2847-9CFA-5B75D3CF573E}"/>
              </a:ext>
            </a:extLst>
          </p:cNvPr>
          <p:cNvSpPr/>
          <p:nvPr/>
        </p:nvSpPr>
        <p:spPr>
          <a:xfrm>
            <a:off x="287441" y="2819416"/>
            <a:ext cx="6270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G1+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827933BE-C492-EC4F-B9CC-2D749BA6E42A}"/>
              </a:ext>
            </a:extLst>
          </p:cNvPr>
          <p:cNvSpPr/>
          <p:nvPr/>
        </p:nvSpPr>
        <p:spPr>
          <a:xfrm>
            <a:off x="287441" y="609674"/>
            <a:ext cx="62709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G</a:t>
            </a:r>
            <a:r>
              <a:rPr lang="en-US" altLang="zh-CN" dirty="0"/>
              <a:t>1-</a:t>
            </a:r>
            <a:endParaRPr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4EA2302-24B8-3B41-96E5-1E1000F854D8}"/>
              </a:ext>
            </a:extLst>
          </p:cNvPr>
          <p:cNvSpPr/>
          <p:nvPr/>
        </p:nvSpPr>
        <p:spPr>
          <a:xfrm>
            <a:off x="4648238" y="152486"/>
            <a:ext cx="6400632" cy="3939540"/>
          </a:xfrm>
          <a:prstGeom prst="rect">
            <a:avLst/>
          </a:prstGeom>
          <a:solidFill>
            <a:schemeClr val="bg1"/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zh-CN" altLang="en-US" sz="1000" dirty="0"/>
              <a:t> case = lda  ! lda or soc</a:t>
            </a:r>
          </a:p>
          <a:p>
            <a:endParaRPr lang="zh-CN" altLang="en-US" sz="1000" dirty="0"/>
          </a:p>
          <a:p>
            <a:r>
              <a:rPr lang="zh-CN" altLang="en-US" sz="1000" dirty="0"/>
              <a:t> proj:</a:t>
            </a:r>
          </a:p>
          <a:p>
            <a:r>
              <a:rPr lang="zh-CN" altLang="en-US" sz="1000" dirty="0"/>
              <a:t>  orbt = 1</a:t>
            </a:r>
          </a:p>
          <a:p>
            <a:r>
              <a:rPr lang="zh-CN" altLang="en-US" sz="1000" dirty="0"/>
              <a:t>  ntau = 2</a:t>
            </a:r>
          </a:p>
          <a:p>
            <a:r>
              <a:rPr lang="zh-CN" altLang="en-US" sz="1000" dirty="0"/>
              <a:t>  0.6666666666666666  0.3333333333333333  0.0000000000000000 1 1</a:t>
            </a:r>
          </a:p>
          <a:p>
            <a:r>
              <a:rPr lang="zh-CN" altLang="en-US" sz="1000" dirty="0"/>
              <a:t>  0.3333333333333334  0.6666666666666667  0.0000000000000000 1 1</a:t>
            </a:r>
          </a:p>
          <a:p>
            <a:r>
              <a:rPr lang="zh-CN" altLang="en-US" sz="1000" dirty="0"/>
              <a:t>end projections</a:t>
            </a:r>
          </a:p>
          <a:p>
            <a:endParaRPr lang="zh-CN" altLang="en-US" sz="1000" dirty="0"/>
          </a:p>
          <a:p>
            <a:r>
              <a:rPr lang="zh-CN" altLang="en-US" sz="1000" dirty="0"/>
              <a:t> kpoint:</a:t>
            </a:r>
          </a:p>
          <a:p>
            <a:r>
              <a:rPr lang="zh-CN" altLang="en-US" sz="1000" dirty="0"/>
              <a:t> kmesh = 1</a:t>
            </a:r>
          </a:p>
          <a:p>
            <a:r>
              <a:rPr lang="zh-CN" altLang="en-US" sz="1000" dirty="0"/>
              <a:t> Nk = 4</a:t>
            </a:r>
          </a:p>
          <a:p>
            <a:r>
              <a:rPr lang="zh-CN" altLang="en-US" sz="1000" dirty="0"/>
              <a:t>  0.00000000    0.00000000    0.00000000  ! k0: y1,y2,y3</a:t>
            </a:r>
          </a:p>
          <a:p>
            <a:r>
              <a:rPr lang="zh-CN" altLang="en-US" sz="1000" dirty="0"/>
              <a:t>  0.50000000    0.00000000    0.00000000  ! k1</a:t>
            </a:r>
          </a:p>
          <a:p>
            <a:r>
              <a:rPr lang="zh-CN" altLang="en-US" sz="1000" dirty="0"/>
              <a:t>  0.33333330    0.33333330    0.00000000  ! k2</a:t>
            </a:r>
          </a:p>
          <a:p>
            <a:r>
              <a:rPr lang="zh-CN" altLang="en-US" sz="1000" dirty="0"/>
              <a:t>  0.00000000    0.00000000    0.00000000  ! k3</a:t>
            </a:r>
          </a:p>
          <a:p>
            <a:r>
              <a:rPr lang="zh-CN" altLang="en-US" sz="1000" dirty="0"/>
              <a:t> end kpoint_path</a:t>
            </a:r>
          </a:p>
          <a:p>
            <a:endParaRPr lang="zh-CN" altLang="en-US" sz="1000" dirty="0"/>
          </a:p>
          <a:p>
            <a:r>
              <a:rPr lang="zh-CN" altLang="en-US" sz="1000" dirty="0"/>
              <a:t> unit_cell:</a:t>
            </a:r>
          </a:p>
          <a:p>
            <a:r>
              <a:rPr lang="zh-CN" altLang="en-US" sz="1000" dirty="0"/>
              <a:t>     2.460439920  0.000000000  0.000000000     0.406431383  0.234653268  0.000000000</a:t>
            </a:r>
          </a:p>
          <a:p>
            <a:r>
              <a:rPr lang="zh-CN" altLang="en-US" sz="1000" dirty="0"/>
              <a:t>    -1.230219960  2.130803476  0.000000000     0.000000000  0.469306537  0.000000000</a:t>
            </a:r>
          </a:p>
          <a:p>
            <a:r>
              <a:rPr lang="zh-CN" altLang="en-US" sz="1000" dirty="0"/>
              <a:t>     0.000000000  0.000000000 10.000000000     0.000000000  0.000000000  0.100000000</a:t>
            </a:r>
          </a:p>
          <a:p>
            <a:r>
              <a:rPr lang="zh-CN" altLang="en-US" sz="1000" dirty="0"/>
              <a:t>    1     1.000000     0.000000     1.000000     0.000000     0.000000     0.000000     0.000000     0.000000</a:t>
            </a:r>
          </a:p>
          <a:p>
            <a:r>
              <a:rPr lang="zh-CN" altLang="en-US" sz="1000" dirty="0"/>
              <a:t>    2    -1.000000     0.000000     1.000000     0.000000     0.000000     0.000000     0.000000     0.000000</a:t>
            </a:r>
          </a:p>
          <a:p>
            <a:r>
              <a:rPr lang="zh-CN" altLang="en-US" sz="1000" dirty="0"/>
              <a:t> end unit_cell_cart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91C7962B-D9C9-754D-A884-0890BF38A0BA}"/>
              </a:ext>
            </a:extLst>
          </p:cNvPr>
          <p:cNvSpPr/>
          <p:nvPr/>
        </p:nvSpPr>
        <p:spPr>
          <a:xfrm>
            <a:off x="1828912" y="2286030"/>
            <a:ext cx="5693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G</a:t>
            </a:r>
            <a:r>
              <a:rPr lang="en-US" altLang="zh-CN" dirty="0"/>
              <a:t>1-</a:t>
            </a:r>
            <a:endParaRPr lang="zh-CN" altLang="en-US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3C5BBC48-787C-BD4C-8281-D811DF6DE9A8}"/>
              </a:ext>
            </a:extLst>
          </p:cNvPr>
          <p:cNvSpPr/>
          <p:nvPr/>
        </p:nvSpPr>
        <p:spPr>
          <a:xfrm>
            <a:off x="1780589" y="1118681"/>
            <a:ext cx="6270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G</a:t>
            </a:r>
            <a:r>
              <a:rPr lang="en-US" altLang="zh-CN" dirty="0"/>
              <a:t>1+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47AAAE0-C3A3-8944-B04D-2E777BC7F395}"/>
              </a:ext>
            </a:extLst>
          </p:cNvPr>
          <p:cNvSpPr txBox="1"/>
          <p:nvPr/>
        </p:nvSpPr>
        <p:spPr>
          <a:xfrm>
            <a:off x="9350969" y="477725"/>
            <a:ext cx="21595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当作</a:t>
            </a:r>
            <a:r>
              <a:rPr kumimoji="1" lang="en-US" altLang="zh-CN" dirty="0"/>
              <a:t>s</a:t>
            </a:r>
            <a:r>
              <a:rPr kumimoji="1" lang="zh-CN" altLang="en-US" dirty="0"/>
              <a:t>轨道</a:t>
            </a:r>
            <a:endParaRPr kumimoji="1" lang="en-US" altLang="zh-CN" dirty="0"/>
          </a:p>
          <a:p>
            <a:r>
              <a:rPr kumimoji="1" lang="zh-CN" altLang="en-US" dirty="0"/>
              <a:t>所有 </a:t>
            </a:r>
            <a:r>
              <a:rPr kumimoji="1" lang="en-US" altLang="zh-CN" dirty="0"/>
              <a:t>parity</a:t>
            </a:r>
            <a:r>
              <a:rPr kumimoji="1" lang="zh-CN" altLang="en-US" dirty="0"/>
              <a:t> * </a:t>
            </a:r>
            <a:r>
              <a:rPr kumimoji="1" lang="en-US" altLang="zh-CN" dirty="0"/>
              <a:t>-1</a:t>
            </a:r>
            <a:r>
              <a:rPr kumimoji="1" lang="zh-CN" altLang="en-US" dirty="0"/>
              <a:t>即可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5B16035-ACDB-2D4B-9586-E670353528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150" y="3734272"/>
            <a:ext cx="3860819" cy="2895614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8A8939DC-89A5-C14B-84F5-5ABA5A5B36DD}"/>
              </a:ext>
            </a:extLst>
          </p:cNvPr>
          <p:cNvSpPr txBox="1"/>
          <p:nvPr/>
        </p:nvSpPr>
        <p:spPr>
          <a:xfrm>
            <a:off x="1994805" y="3667721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DFT</a:t>
            </a:r>
            <a:endParaRPr kumimoji="1" lang="zh-CN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281A65A1-96D6-7149-AD74-75DB98A7BAC7}"/>
              </a:ext>
            </a:extLst>
          </p:cNvPr>
          <p:cNvSpPr/>
          <p:nvPr/>
        </p:nvSpPr>
        <p:spPr>
          <a:xfrm>
            <a:off x="316294" y="5901510"/>
            <a:ext cx="5693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G1-</a:t>
            </a: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5693BDBE-C093-1847-AE1F-102FF067CF67}"/>
              </a:ext>
            </a:extLst>
          </p:cNvPr>
          <p:cNvSpPr/>
          <p:nvPr/>
        </p:nvSpPr>
        <p:spPr>
          <a:xfrm>
            <a:off x="290452" y="3991131"/>
            <a:ext cx="6270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G1</a:t>
            </a:r>
            <a:r>
              <a:rPr lang="en-US" altLang="zh-CN" dirty="0"/>
              <a:t>+</a:t>
            </a:r>
            <a:endParaRPr lang="zh-CN" altLang="en-US" dirty="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981EFA63-7F38-B544-B6F0-74F0CFCFD2F9}"/>
              </a:ext>
            </a:extLst>
          </p:cNvPr>
          <p:cNvSpPr/>
          <p:nvPr/>
        </p:nvSpPr>
        <p:spPr>
          <a:xfrm>
            <a:off x="3782814" y="5971103"/>
            <a:ext cx="5693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G1-</a:t>
            </a: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3B510860-9618-BB4F-91A9-FD8E82EF8CBF}"/>
              </a:ext>
            </a:extLst>
          </p:cNvPr>
          <p:cNvSpPr/>
          <p:nvPr/>
        </p:nvSpPr>
        <p:spPr>
          <a:xfrm>
            <a:off x="3818008" y="3978188"/>
            <a:ext cx="6270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G1</a:t>
            </a:r>
            <a:r>
              <a:rPr lang="en-US" altLang="zh-CN" dirty="0"/>
              <a:t>+</a:t>
            </a:r>
            <a:endParaRPr lang="zh-CN" altLang="en-US" dirty="0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42AEFFA7-E75E-7B4E-B41A-F3EB22EED32A}"/>
              </a:ext>
            </a:extLst>
          </p:cNvPr>
          <p:cNvSpPr/>
          <p:nvPr/>
        </p:nvSpPr>
        <p:spPr>
          <a:xfrm>
            <a:off x="1888017" y="5532178"/>
            <a:ext cx="6270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G</a:t>
            </a:r>
            <a:r>
              <a:rPr lang="en-US" altLang="zh-CN" dirty="0"/>
              <a:t>1+</a:t>
            </a:r>
            <a:endParaRPr lang="zh-CN" altLang="en-US" dirty="0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C1BAF336-D3D0-0E4D-99C1-356E89EBD4A7}"/>
              </a:ext>
            </a:extLst>
          </p:cNvPr>
          <p:cNvSpPr/>
          <p:nvPr/>
        </p:nvSpPr>
        <p:spPr>
          <a:xfrm>
            <a:off x="1888017" y="4831275"/>
            <a:ext cx="5693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G</a:t>
            </a:r>
            <a:r>
              <a:rPr lang="en-US" altLang="zh-CN" dirty="0"/>
              <a:t>1-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636A6E0-8BE4-E244-A6E9-526A7898D4E2}"/>
              </a:ext>
            </a:extLst>
          </p:cNvPr>
          <p:cNvSpPr txBox="1"/>
          <p:nvPr/>
        </p:nvSpPr>
        <p:spPr>
          <a:xfrm>
            <a:off x="4645888" y="4191347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/</a:t>
            </a:r>
            <a:r>
              <a:rPr kumimoji="1" lang="en-US" altLang="zh-CN" dirty="0" err="1"/>
              <a:t>irot</a:t>
            </a:r>
            <a:endParaRPr kumimoji="1" lang="zh-CN" altLang="en-US" dirty="0"/>
          </a:p>
        </p:txBody>
      </p:sp>
    </p:spTree>
  </p:cSld>
  <p:clrMapOvr>
    <a:masterClrMapping/>
  </p:clrMapOvr>
  <p:transition spd="slow" advTm="300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LTRA_SCORM_COURSE_ID" val="D9FB68B8-F897-48E3-9593-8DF2D3F969A7"/>
  <p:tag name="ISPRING_SCORM_RATE_SLIDES" val="1"/>
  <p:tag name="ISPRINGONLINEFOLDERID" val="0"/>
  <p:tag name="ISPRINGONLINEFOLDERPATH" val="内容列表"/>
  <p:tag name="ISPRINGCLOUDFOLDERID" val="0"/>
  <p:tag name="ISPRINGCLOUDFOLDERPATH" val="资源库"/>
  <p:tag name="ISPRING_PLAYERS_CUSTOMIZATION" val="UEsDBBQAAgAIAESUV0cjtE77+wIAALAIAAAUAAAAdW5pdmVyc2FsL3BsYXllci54bWytVd9P2zAQfi7S/ofI79gtHQOqBMSQ0B7GhNSx7a0yiZt4TeLMdgjlr9/Zzu+lbEh7aJWc7/vufPfdxb96zlLviUnFRR6gBZ4jj+WhiHgeB+jh6+3xObq6fHfkFyndM+nxKEBlzg2ApsiLmAolLzSA76lOAtQzYGBGXiG5kFzvgfsUuNtIJ0v07mgGLrkKUKJ1sSKkqirMFSDyWIm0NCQKhyIjhWSK5ZpJ4tJAXoNd6b+j4ZeJnOh9wVQPWei3B65JWo5nxQck1RILGZOT+XxBftx9XocJy+gxz5WmeciQB5Wc2VI+0nB3J6IyZcrYZr5Lcs20NklY28zXK744zz0lwwA5h03GlKIxUzjNY0QclkyA/W1KVVLzqAGt4VU7XvNav4153zRutnOkcy7Kx5SrBI76kM46CfTJMKqf2etaBT00Cro1TMiT7FfJJYvs67dWjPMFcgFbxdk8sapCOICnWxpqIfc3AAMV1R3EbdOwaxq2oJYDt9HXHQVqbrtlVJeSNaWa+U88YuILlZIaWVxqWTKfjIw1lgzBPnFXrpvUNcRPdJae/kNvjN+oNT/Va52xgP/RmE9A1NaE5xF7vuXgo1kGNdUMim1sWBcpNjG7nFT5mPV0PTC5HOumwEU8TWXMYAwjqinp7OQQlEmqwCUs5QjbOzgITnicpPDTkwzj04M0GZW7SYbewUFwKsLdBLQ1t2Uk4zqOxNQqyCcT68QPS6VFxl+sPAd7Rq+sDl8buebouuDtwdn8j1EcxGgGc4smVpd56u2r5vDezKlWnc+mcJaBWmEemC4L59XMQlmMfCK2pWWqb/o5NfuwBx3lPDUd01zfQe+iWvMX5lU8Ml+6xdLUJGFGMwH6cL7sMUA/YbsMwlvToYhbkTd1wJjYN/dvK9ps+bp1ruuHOuxDDZ84qxzGzdRHUEcsRZlHox7iovuIqBR22rVk1EvZFm60OAGRiiJA7+GhvvPF6UV35bPFRYO1ed27wC6XN6z0OuFOQaTWdXsRv94N8PgbUEsDBBQAAgAIACRvpEp+9pTXpCoAAFpIAAAXAAAAdW5pdmVyc2FsL3VuaXZlcnNhbC5wbmftfHlY0nnbr1lOadP26Ez1ZNlimOUyWmmkga1mLpRLRi40qWkqUpoLypJTPdVUrgmaC21makpuMG7QtCFRYjliikuliIaIgkLIdn5YT9k881znvOc95zrnfa/+UJT79/t+P/fn3uELF/d7OM8z+LuBjo7OPJe9uzx1dGbp6ejoXpzzHfDMI780IfAwI8bTeYdOebPxEPDPrNDt7tt1dCpS5yp/Bq7U0T+xFx6jozP/kfZnBgN1N1hHx1nksmu7d0KgsBtFPuUbADkRaGj9YLHTK7NrR4IwRyefZ4v35hos2j0n7e5urzPe+mmbdm+/eW7WjrucWTeWLGv5x/W2H4+ePn3o173m1T+yRfHLR3wOxtNDyeCY5lqHCBE7CxN97JgmZ1vMMc42wbWcGPrIPRYMJ86sWozAjA2fWxy4RXbLRDUHwJZ9KLcvlEZC40lE12SLe3ZanShrJBqCxPNNITFwve8s7RNm2x6gzUfxGhmep6XhQVzhgoR88jztn+rbCxK6U/HKvuhVwL/3A4ZmBvpa6mhvgpmf+EWM2I0ZiSFtIFZgcRrgauFNoy3bQecUA7IFOjpdVu2eBl14jYo8OgTDd94eMIhi3B6VkDTKUgzfode8vfsXVheNYYJXYlRk3EQpT5wb54DToAtww0EmG4g88SXClWB6O5bOOzQ5Vhg/fNKugxExkfSdzmmvE5aFDwQIzWSVPV3+wpq+H9+a23Mqrj0gPr+UE9otzDZSj5loxtDoTCYKh/vwyARCH75oVrCuHW+JGdxpUkfR94virlJMPrWnnaSNcFyTHUOD4Ff7MVZQaW0ukqx4rfB8Mw+V8EheUSPxtdSLepcwQ+cIqP2ggQXiUGj0GHDbGOZhB6L5tXC9HiGzx0g354KM2EiYn99k8q4FG5JvZNpWyeXFZemicVZmbeBeUI+Kd75uyCVuw6ySEMZ+gOP78fYHDXaBlgv1MM+SSYpakgPC3nYsTBACb6aGqHbxzpgo37CIzpD0FgIPg28Udj/Ka+5/GyBKbJdvre3x54AchZUUYQUjziuw1HMlPwbtQYUtVA6R1EPyEHN0NNzDHt5DeVFJicINLJdRLGRweoBi0w6Ki/5LSGGLtYB6nFFLIfEqBsSBdFKe+rEZZEyMi1ZpVL0aVQmXGFvlzkV1pbzq16oQZWmmEaJbEQV87yQlH/2qIAj89B6Rj+YicJQgtmiDgNrrxUEqLkr9S6SZrA1wcgDemuRRIl1+PmWVChJt0dYHOCJlYA8NshCdnK+/PfdCyNFu2GrFw5WszksfpGO8hv1sCribw6rE2fZyWENh7fmtOY7VsVUk//hmalDTRA1TY8PgcBr1qaVGTfH8mN5NOeuo3E5QU05LCDwqCcTIcQxF446h/Qit8pwQzSRZk4iDFFVhNc1JhBpVtaApBE7oYwJccPEeJpWkuHvI/EA6Oa8Z+WLsmMJtPKYbToid1A8hhHTH1VdZtLcTes9yfQz6t07yw3ADYwUsiZIZAs7n7+RayU5SkKzorWt3OPRQertgHeXC+nyU4jiboZxfovK/vV6vUqSuzcdWY/mTVaKXSzKw1WMrCU8A9SPbagi66FX5i7vS4/mdphXupuJ39ccFx9CBl/l6CUk3evrPYTgCa5bcaD64W9pBCFFJ30EVEYLdFL+RDdwVSZH2Q4ApXHNOUeM/bBwTmg3mbApFg+DuIE/kwzzhRvMIugTEikHTA6RcdTZC+hKwx3F+zFYBoK760AYVbbJ1bPBWKs3xJZsnzI6us159M2uRKqRdGAeg6qHED0g2pqr8aXkLqcykYK4/x4MP/oPDkg9vZJPUFWn8o1YoxQU7D29F7d6UCLhBf+XBOZvMV1aKdjLSDloEq3hBSwADDwMGTlusUdX/ItyND2ywDkGDEMjVL0E/oH/ugYlz81BcSzIVARWMc63Y9owV3Ghou1Yn1eOE4+CfUYYifw7r7FaWFyj4XYGKwky0Ym9FU7G1AaDTLMGFyF5SFCN7wqqKVIhDsLgFwjVFMWiuL76OGaKy6TnLhRsE23YXlMpzFBuJVAZ+hSDHicrfW7ATnB8irG2VLgWTVOOk+xcjuQaUQE6xNCY9sgqzgl/JU7VxIiZDwCQeOF+A5A4cih6utWDUWfxdR+fIpahhlEH/k9ik81aGV+61wu7E1CFbcRRWp8OFdJcELqiSHdchTlToP4gWp118IV7+yII9VxOUUlaWZOhRYRRGMhpsZ2IzbFeKRqlYXqWSVqXJ8zjQ8usZEDe4I2RfMmsktLi3XUxBeBsEa1j0VWkwAwvr+ihqlVFYkcSxadcWIKRzN8lEJc4jonu9nIiiXEpvU0xhN7tNYp2aaUEGdOBJtlaKeCJoH8zK4dT3zJPVQS9OhuQb4+nLAX97eQWI3OR8FrcemXNi3LpZ4bIjECMz/IfUKojrnPQ7abEATg3wlb4EzUF27C50kqbz4OR8VOZ1QIN8un7RIYDQbGSnirh6JWlOkyk4k28RgV92vSw3thLHYW2FE0hg/F7zFsjJE89xhEkul5RyaV/y3hktKx6BU4zWILtzo+uBpNoj2YIK8bVCFToRJthX8poptb1VgR7UkIouFBc20qqWE0lgkqK+k727xPNIrSgOwshWhfYK4zvLqcuDHHq6pHGOSBMkRkfntGU9wXOl9R/cueLAwLDQo2mt8B7ItWWqXQ4ssW6DpcBsVU4a70miHyewiyrsrIwkCSJYVRpcd1PwTaGZgBoEkb6OegZUhQHaccPhfVEycb5cip10K+GebbRkDVEsOrHLcnZRWRuZUe1+Ac4ah4hM1UE7/2NQV5UwoEca2ZtiT5QpnsmNZggTndtjlkcxRHR88wCYIEHuyGNxY1YWcfug7BppXvNYCDx33F6F22jOlh8subdNQwBiZqIh5ZJ0eUTQXnxDR7yfmUCmADQqqyN4nhbEOoDO5VnR8To6b+IOGOStzHyIlShm6+hELS58oG9r3mX/lyJt+R2+6ql9iNtnrn1wKDQCfp/O95wq3x7m2rbkSNFVXW3J9iIrxEQ6Rlv5h1P/l2/aNwN4eG3+P9nrgWlB4vviqlASVjpcyy9wMFzEPJRmsypo5+Zjxju0Vxt+eOZLi5Y+nGvddc3gwgWlxdJltnu8gxgXtCuCRlUivIbDwi9K9zUL2rU57vI6AMMR3dWrb32+ZOVq233fBP+fCmydcaNnTPK2KUcfhcp6kkS1DqIGyXCKw8gWc/CdOAyYY1wVuabttc1NwGNO6zcNmWUK6kW0+rwLpErjqqNHlhU/TVmk9TA3Jw+orDseAR4q2J4SMAD7vEH0JPgJ2cB4PQPntgLdn+5X1G/keWX5Gq1zZp/Ow5UwpW5WuUa6jEgze2L48JIDWpec1T9elRfMHrA9fu5BCDUz133aakNmrxuV5zRmBQnvOIfJAQW4ySFJUHGKzXx3xBz/Yw618i96FpFwN7scarwZS84Hw+cY1+V3FUwX8oJrwVrhLe9zD1ZxmULXabsUg56fDAdW5UQfWLUweut0LdvOgj0s22ye7oZvmLXDw2waN0XXfmIUF259etd2/b+RHBpI27Gy/9RXBOjH5B0uCboMOf+j7qqizGkUeLln9/3huTyo2v/Owjng/OnQwx8aFxHeL1lTG/nv0Nmcc2oauv13hz3aZPDTDLDK23BgC6Btwg9/eX3guTyPkoqgXVMBn9YK2/xzipdr7GXfv0TU5/MfWfopVtbtGwhZ/Ze6mTKMZv7lXXtYIZdm/KXSt9ghv/61JChn57+759mqJ6f/UsOTB/b8G0kFoeao019acQnv5r+RbDH1sVn5laJVeRb2C6DK0bLNgQpHcdMans3TG/Af/6Szahd6D9EF8f3XtI4bDi8NsCtbktbqMs0zaxUj9YjNLwt2p6iyb/9Jhh68cf6Zvuz76GFb/DSN2AuAGK+qH6krzTsFhG3MV/Fp62xbi1NwewM9aLADKT6r7uf/90540Vi5lErHSh8bwhqerRBrpzQlZSA0i+IIPrVtuvO0E8+vSBzUpsKELIA7wfBQEYlWwzm+loFZzgxWNzuIHJM+vD2PChA/608caZT1SFprYVbXPvDFFsTW6fsdL3QiuRE2Lm0+KzeKyTccBQwoGgZ+aLEjWS42gE+k5pECFbdPe77Z5PU5MfgjSjxXoocrGM3W7CI98Q9n3FJi4ByUKJsf2mwPJ681HIxsJVia/aGqbPDqtUYpwlkxjZZgUl+4wDSCkS5gIsNYBGblMLkXxIQoPINre3EkIS2ciWQiw1l+FS2veilhsiJ/1BcvEbiCCn3M0y5GWrHPbhaXo/sNZ+XMojLHZy5wPEFLpTS4j0hGADdRSyUhQq/ZSDjoOZgU0gEMaVGu0mUdCA5TfPD76r4XbLdyZ2D/ZrlymHwLlrKZK2WazalkE/ydcxv4hzrthFurGta2txJCoXAO7WZaXzgjmyeU8uOaJu58dv1aWvDRTlBHo5s3l/Ee4G2ryoGXE0zlWSJv5gar7Gxg0WhgTK0U4R7mq46p7IaiGK0ZsTFYS3iP7dYUC/ZjjKW5U6W7q8NTtVTKaCcauYCUwuxObJs1W13lLq1vsHRJiUXn+G/7EsATaw1fuR3daC7kie2KUYbdEGTuvfbg6AJWhvL5ri2ia6GeDV2+IIaKAreHZlqgDEdNiVQVSFVhHG2MpC8uzNIRdk8ao/BYF4c7B49YtFqxYnmn8I61ZUjF+4QShW95wZeMMPkKVBFRDCoDk+LfKJio4B3dr0DtcHvR41AoEsESrmZlWKCKMi0EZkOqisspfWmeK4foVmnISW56dVA4g+5Wb9HeBim+f3XHdvMTCs9p/mK7fbn73lKXCBCNdTEGYmuSo7Qyo+V8z/eaKcyXqm/JXSC/9PYUs8U7XZNr+vbOt9SL7ha26spr3RzuYEqOoJVCu7Vggrp0jguFadMf+ut5XvvSEmT/+y95qtyaQdDtKNc0YXFSQ2CaEDWYyffic/NCbxZI4NbM21sEVAkSatkRBTe4vSssU3gpZQ242mhvZ/v8yb6oIVmOC7Z/cg03BJ0hARfg3pFsby/HA0MLEmFuNKnYU279lTXEuIcBaw2F4fluwRuXpridUsQPV7n3qKJYChcUqDlnHTUETnZ/n+nvi4cohGbvc06E5kuPn67pa4pTyWuC8R0isdf3Lng3Vh+i5zyc/INeekjHnbXtmX3PK7ukJWfTSos+O9ui9AOfg2DhoqWF3wTfBFOChJFaflTj8OJF6Njp884fXrD8xvFXrtRA9aU/D0Nj/Zmwgm0apYR6Z8bq1aH8oB1P/xH+fMvZ/8Mj26fbjqxGqN77smmyRlH+NllXDL8/Cz32ZDGChoqGqhh4pTMaGvh0MW30XFUqbvxWqKwXr+kwUf5uktcdw96Wm8Vt77fjU3xl+twb2rBzCc7YQGRrr6wqKkgsaYA5Q0aTF1zN5DcmsPx6onEm3rJ53OtTAYrpW9b72+YnWUHRbjZpsO+8DXnbnhV9V6K4IJ+CpZvzx7O2DPKPGN4GhLmotxDAh+X1J7AhciaMIPshxutjIkzMIB/xlqFE6c4rzM2eJBHJf/OWLf6ncFIMUEmQnayagIISfgAaqBNoko31P/OQXPF9G9ZYHqFoC84mPWtfX6K4gjb/VG2ZeN9D3YwKmQb5ZiFC+W4xS5EC/iRrrB3cMAuVxOU+u/gTtG/DLO7HfGOci8IruKEwx7HHtXkjkqmOQAzMDpOctdAXYrEyUnE3WBW3jSUYbOWg4AWo2rDGZ50TZbyc0AJ0GxYzbLIEw07qiVFXTFJpE2WzA1aIEtvrm4m7OfVh8LWsKnY4vBXBj8aDexG9ITyUlYXIYaBwamN/O7S9TNtH1PelOAS+TZ694reapzAzbu0wMIg1xjJhVQ2OUAXWIkSl7USUp3CBVyk4VwcSM4F0iVN6L6D3sLjX0ErU55Zd6jK6dwNsBV45Jhbj6GDVcBW7ANFj1t4LEpPkz0OjAg6bsapINdUCtxmjL1A4CacQynKGiNOJqUNL5Ny5LEXqJ46ILgbJbtleBsGvuqozrrs/XGCpV4njMgLiu2NpwzTFSJK8ssGPRKp1hFrvIzgDWPqeFc07bAUMYghrRmKk9qUE3y6G3FpWoj+6V+NyiaZziKAr3+XECoUqOiRMbLVL0oYfKnF+HGk6SVhpkWqqt7O+oR0yr8XgQhy6fA1aLeeTxy8mK4Xn1LSgwKnS9uAGc1aju9okabjCj6jeBCaxNlbAgPI1WQ2bZ2HWl3OdL1Y2rIOvsBRixklHfgtrFHhofvjFyLytX7YQa56mrxaLDxpUM/EGyRQPoKS7JFbm3Q1dTeoPxaM36EUvV/EaaVsGrdnCF3EssqX/HrV0R70oO3cqnk+EdRbN6nyMz5F64EHnijwNgBKMN3lzcyI639XXBdhFIaLT85QrbrqrufVi4S051rwFv+964nla4xnNWCpe+QMxdV+y0Txwd0SmCrP8RtY8oaEeHJcFmzMu1s9Q2zzLm0o7yTtbQfy2s5Ahs4kDZUkveUz3q7pCw++FkwCv0W39G2bJraUlLqIbnf3QECfQ23R9NMJgl2tN6iWQ5pbn9X3l1DLiL29A6jtO/UtKGOtjPjYa819cLnQSA62uSnlqw5ySiU4bWfk1zLk36xHLL+DEpPjJTMzuN3FXdSNIRofKSbA143rbrfzK4+Hm3iWMDZL9H9dwz/W21iQgMiRC0bxqTdxPRbAbRmH4uTewWQAJ5Q5QIKKbNZcawx8m3QXWlCDfddM80lgSZjIh3LZHOnZjAXZwigK11wxXuBnXUpbzcDVcjdJn7L3huS0w5/xHlnOqL8aqz5+GAKZVMHG5J6gux19xSkEf7H0MTJEmt4CNWC6SEEvXZLufUceJVPqytFfXVbIz6aliM2HEbKH4t33mady2VyIq9tqq1FKcKuj2fjjkYM6lT6sH33wNWXRC1h1PgvVLNvJj0Aidahdc/yk8bTJBfdfobnDu7XwgrmGdJw8KfDpp5IxSWhDNQu9m4zJSNWujjQi6O0042bt7YpvmgPmJA52TEe3xbba35Q8X0/ZDjuWc+bhLR79ghmoW3f06EWG+l2A46fa8dMdKJn55tmo8k2WKvwgh+nbi7V83Uy3YZrU9QPiOa7LeVjAdxtuCZfuFotnjvTzYjBbQW5bog+zc9gz9pIl4ndW7t0srLL4HAhBfWEbqCyPtD3M5cCLgnBPmzUyTdSZVz7d/bN1zX8R6ZMgGkKgkP3l2yPyPDWFXZHlf6ogQDjH33BYFxn56EkPA96c+4qGMvVP9PEgfBx17Ev3DJfo6s4bLjTxLlLkJNQ/yMdFGQeQzsW1niY8w4kyShUl9nt2n52E98uZ4gmHgU8y5Ix6fVi7op8+9B2owHriEUB6Vf+Cd+pR0k8RAMiJkBsyXjD5aQExFeBA/7kq1xovN8J4eCUvrNWoFi2Fd5PpRGy6RYYJvyBuNXoJYlX3p0wBX+RyoWfHqLKK2Nhnbz58qWfoXLvhfXRyY8HZ4A0K+D/xl9IuQq2V0RMo/e+MLTes+N5cXLlz+0jT/hwUPDgdixp5UibCipFA2RDHcgVfz8brLMvlxBX3ocvLnRiK5RtmOV7V3LMB/eFSlRchZu7qysL82n59QIIj43FIfsUSbHdhFIb2Mafxy5zq9XdIp8fAfh6/qrlZMtRZx4Zb7ZqRjpzoTh5ofC083QabQ5R++5OkUbDIV8h5lu81XRk/KgcSD0Y63edh3hqSEjiKoaqjKjIQRc/7eN0VQESc6oPCB9m1XYiOBORGqu7YyS8nWKNkds6Effq+avSLh+jgRLydSOf6pn/b2NdezlauVfCgeYsO8vTYzU/nc4Rp5ty36WUV/UdOPGfxDBb5of6j6Qx95XYN4CzCxVg6/dDZpjB168gkab32hE0iTc3Wc+Xht5tX2d4YzEYrO9mZX/fSy29tIVtfGZYW/D4KLPurE8tmXjCGDgcwEIsp6Y5uD12bmHsLN3iqKo4S8hEVWWgioQm6l21nPvRYyoqR2BCjEd7pITZHa1z+aL5WrDXVZ/Ta4piI9LaX3vSJq35vp2S5lsi+BLM3n2VYczxy/R3JJcu3hXbaIEFCC6TmDwZ5Xmbh9v7idjoYAkx3PUNeFw6R1TvAwF55fc6QtQH9vUlnwhYsMNcrAgpXsxqm6p0nBc1AIcFO9kkU2Cd7R29PNfgzlc6Ud8eVFWTou0peQsrQQ4alXPdt/yNms9aE3zzjRbZ4rj5vw2bMgoj+oMN1xUad9zm/jmUS3LgUvp6vacyVXhljQNOR/cO2T7RQh9FyaKqCa1vQ9s88+VVBDXlAtLrN+XPJPU0YCJS5eo3+aIH2pNjXMktpoAjUup90So+EgO6FgjgtoO4u5n0MPe5cp9HIad5H/dG3dxbxocVcY+9Z6NK763fWv13LZCxpjBf/yCvQTK3UyVDfTxePZ2fC/kYCZf5b5/EosyYK11bIDZhWhCPDIi76smrj0PNtuCJU6Qbiqg54fAg9uxMlttWq+Lq4x9jMI1i1wSYK8IuljquMnuWYzxDLdzl1rJx+uFBxTSEeO4Y5x7YZEc38hNAh6fz17cE61ynLuGQodl3E1qEzagSJOVDUPBvimc7McQRL/8EzN5ognpz9ZARhFcxKqj14npVlAl7bAjk0y4zO0PtHsZVQNMwnuVov0TZEPeyhMGnfWuiK/pen9Ww7/3JKBtbJmqSeDmiGEJ8lN5qaprY52uY4EifEQ6czJAzbXP7lfReHpC3l7xMUE2pJBaHKr85eoUx5/8mD3Oae/jr3K1E9E3jRa2OH8yfcOGFwYXvOJkX8X2lOpRJsr/Pi7gi8xYxzZEzWfh4r7hKkjIQ698mZ5/YUHdjxwAX/y8H+hqSr5QAFeLa+iy3PpYEUVVFFV1ato7HVIAsYKXTcrNs+xSNLVHIO5+vk1Eo74+Ub21JQSGt+Ltb9/AJ3Cr6URpsnfnFlAyJxzxE/sj/jyqn3EmPmM1+cd29unpesS5sz77tMTbtvjGa/vTCc3/N1CqEYCZT/1ocdTkJaf0/69wmtbdoGu9KpG4jvuak/P8ET5SL9puxWDgCr02q7wAaRsWt73Njy/3yAy1/MIiTMdxsWd6/Qo7ub3YV9jWXVVl3vH6HXRnwDtS0Z6GQy3fjHyIdfNJ+cUPqCY60mPfw3xrOcR7lVdRfU0djzdjXeY30fuS8Ye/gb3G9z/inCBGrsCM/p7TJutB/dfV1ruZ4AZDjJxwHdNNabEmM5/xSvM9nxD0shJbJp6gkzSeBs8/4vNU8z1eoD4JmncVl03yv4LzAE8lME6vYGa/xSh3FiCLl3FpZeZZj/+iy0KjRJGf5/NrpHIZ57VSFEa6a+xW9z/leq4LM/T6G/O9Q3uN7j/L+DuNX8Qp3pnrT4qTwrlTgc9UssviBbrRLp+PdgtgHw4Ak7Woaz9upUDJpWnRXpH+sTG7BjsF4yXxRNkvGo4VT2Y+ow56yeqI1VibPJ/pRcLEsfjZfGReXtJn6lIcZne5lBxrauhXw5cMHZpSZoBv/NlhZtagk5bfH6v8oHNAa0tnQif1X+TPWXHlazPmp9wm7JhWshnVFtAU/Zrsv1MgrHhlO2Cc74guzhlt0q3b3C+wfnfgQMUeJpKiCJtEzetCV2wbbyldup1/b917Ph6LYc7Rr8JyuubXZO154oajH6T9SShLNMtb3+FnMIi6Jrrat+59+PjrjmM/NbHMf/zSvXve42azL7DeB7x+1ol4fpCJzXBibbvDcogcsPXwIGGpt9Q1yAZ+TVTlKB9yUa68T1ovlyzYyXX9WtiiZZ6nrP6F8yFKEcf8fGn7h9niemLmrr+tGtlodOz08qffy80RawNKwrp+ZrVuCzopnXcbw70Dc5/PzimhTrciVTNh9Q/VbRvh0C/Cb4Jvgn+ywvY22RdZUTV6tVkj6cXPmfCqdP8xMDEoalD+aS1QTu/CE0LMGJmFZ+EV3M2Oe3qH8a4Nb3ef2Xp+f3/6bMof76tuF016AzdOhP4W+r8nzr3EuttPtoowoqGvUiTf3Qk9Sp6quJpkvxQWVcMm8k8yfsQnQfueR8HXBp5ABpaOuBa1TTGQKjaEAHhgVOfgqN1yiyilfZgcuMp89EyFFYwDPyKQN8vWs/I7SuPWgCgIWCEEQiHDnsUebWkrovy3k5W2RwZw9nZH5/YJKTfcyXqmqhHz7NmOsaCR95L/dsYEGlFTFtlofY9tFDtIRxErJwPkdVWKUR0TZf2XTRfS/6A49hjQ+teGUk9XoSouKdpDG7Ewa3pVZQeLX5fiwiiyWRS46BN9PJ2m8Mi7ecC3wsbSmhltBT87RTVprQ+HR2KBeofgYyIS14TyQsw1xu6G+95Iev15N2BsmU9RCu9Y0j/6K42Ye2vbuWBmsl2Eqy6hOca3x3bXmrleiONtXHGFfuGt/P4UKLg5Mbo3qLvm7DqO/aNQ7yjKw1F0voL9rSxK4t/3NphBa1CciJY4t+adjmwOodw3H0TS2pTBIf8rKmbFewgMEshLGe54x+uU0CCT5wyBujiXUlWjNSTMdj7a9uQIh9upAuO0S4HtRS6Jr+/fuxAd0FQyN+ymHDcsQyfslbW2cpr93n5b3GrCdjlldByK1kS9Pfm+n5z3ehE8EmPGVd7fTyKmo7Tqw6ur54QJ4SRjJmm9XhfDR83wn929EYtwNBwbL9ddWuEgGdHZUjcs3SpfYZ7zmP+3nRSR8ePAPv+IHku5U6dsDE8t4wpqqsTMvYbGBdjn0+2uGBAWarHI6sh5icU/fGVyu4QcR6JVQkq4tZ/yPmN6oIGtSPzw1LPu/1GFE3ylZ0i6U1GU0V7eis6L4UTwXPCd8TWM+Of5Po7x3ZvY8zQifShRQQ2gl7ffC+VlSApIPJEuUA0d51e+V33lpKQxgZDLt3Lj7mrunHZixeluPgyo0MeaTGJ4IoUCq5VCi+DXjuFGF9S+z7WuK5n8EP5zURIz9n3dUltdvY36kYCa1643y1fpvO6AHMVw8I7HymuW5DYZud3lbzIm6qpvKrr+wcorK2yJ9qTw9r1E+sHXarvRH2SpWtyuOaG0Rb/2G5A/dz9AfHkzoGbmP41Jubt0F2x3ToPpJHyBQKfEsV1X2SVjxy1uFTxxvafi4FM9Olh+Ua6cqv4iYDoqIM03ZbFNipggOEJN+i+1LgnB3JQJvRUKVbjz5G23VO5J9cwmnzIfS0TgQLPNztNJls6iHQlr0o7VA1ePDENw51nPgbJU+oQGCuS7mGW3w9pU7WUUjoqrbFDrjzVibvt94wODbSE+ALeUrr1tlHTWc1NzXtLwxfS2T3XeMFXctMV4Mw+aT1TdNNduXGoWbS20H1D1GGXNBJS3IXKVI1nCt0eK5AEQ0kP4CDPY/tPonOC0GX7kmUN/G2hvcoBe9Q2Lv4aGzOwkVe3pi0WsNceq62E23WOJYIRH65FzDC2pVSLLyVXbXLFwycWMQ5Y1CI1uVTJ9tqXvOHZrFJ3ilWlcjCulWZ3f1OnSbuZLBZSYFI2K4xluwjFEo9g6hs0O8+U/RQmmKDX2yWzefJau7fNosY6x5TGlOGqH+adN2Ydtjnp0yaxsT29TTFcRS0YCuUXlcIMMMo+EyiCwGpXvy0tr/dFxqT7w1LWFhMQp9De7d2lFPiAnE+CWruVxC7wCbDXub/cVy6aLfnusSektoPAr/mZbkFm9Mhossb3Ey50D2sytxNSAoMeQ8AJJFbImjbsy1LKUmZFv52UWBP0XNgk70rJIwejR+h5IyJGEy4GHYiQci2WxyA2+coVuvtmvHnqw2aEZY6Yzvy5xqM/Qg+rPUcW/dA/IB5Vq95tuzLUs+eVdQSfy943ZWBCF4Vg/Oiwvq2nFts8uRV6QqS5YbUvdwl/omU3M6LqJU681ZrFjSjhRVyTury0e0u7/F496MO9XD1uKGmACK0FiHqrTB4ae22c/NZzoalQfYjVKXi701gh07uq++BKaUHq8cN+tovKOcetnkW/uVde306urybwElWfENyuGVRhM/E/pVp+VyL4TmdAZq0RW/PoKmJ69cXw298PWkcUOmkSNxh+kJqz7XJgkyqLGnvHyfi3VciMdrCq7nzJSCYQbXtdoxD1wzc9r1uSq5HR9ZK/l2etZolvddMjZN024td3RzI3f+JGOoL/rqfGBRXh62d7/9j9ssM8IGpZE0kRx1mlpKypCGalthUeb0ZeCaLv2Q/Q8hNd8KH3uwze2erGJFKrj/lCkmo4lG2NMuQFI49ye7aJ5p4+6GSB0BiX1MGAIF+D7URC7hhdiINSJoiyn7u8zdMYe2JJ94CibV+eCKH0mxDC0a34PAg84mqp1n03Tds6S7kmMXLVwrbYmTqSUnU3/Z4pudQWfMWug73sb/Ae2OGNxVd4W5FQn8mLJxSnticFtIJe2E8cbwrPTTelbmYQuET761br9Qhwj2G/RRnjJMfBbm/zhW3Yyj3m99/1alS97BUJb5Ils3dZE0PgNfNGw9skFYXhHknwHnWYq2tN4JTHHue8IvhCN0yF2fwsm7t1DZ5TLLzvVbHq1glT+2tcInJbzHIs+K0FKkF6HBpEbVR76ZS5NbEjcy/TIHV3PvLgklLfPdLVfGlfsjruqdi9XB0xE95jHXFVV9Nre96q/tf3Um/bt+wzEyP1IkiSrL4XKz2P/3CePJoS39A37Iuf8GW3H5j/4NAEJhI+/+bi45ps0zbxXW2Itd4rtCTjDk7FvvFqTcKASTavaLbV5Kbt2hypnDrPpJEi9rzCe153x+TaHUei3lTri8U1frbXXlPimyVb72Bjj8gXT1rf+oS0frkwswRMqlbcyRdRS8cRme6T9KKWaoWszjXZ0a5EEXzF88jb+l7VSAdZM0kmwZQSp8YmRa9GLYmtjKIUS/WU3gDMM+93mxQfDjfZyGKHoz9RWelP1sCLtag3vlK/3Tt5dCU0BleL826fp/Nc9NLZxFIjpF8ORu6o055RW+GnFs087xapgBkbT06KVrdhXwHR79IpHOwdgll5GVRDl+THKmyD5aBmoHCiI71lzL8XPtgB0R/NpctzQxbtZ9Z13OlcPOoFmFUzV6GC2mU5th8uuVMzBcDruHuCK/1ePuqftn3ZGypnrOVzoYfaJrUexx0FEhFVKdPsZ3aerV6v1+msybQ74CFONFUcDufuVpx1ih40223t2W0CxG36beiAeoJfaTSICsp0wY+Quhant3bc6R7hLfOzP2DQb3Og22TNvuRmQ5jjSXXNadwr/AWEmoeAKAR0taAKP1mEP2prAvSVbDro4RPbBz5sIutuQepL+6eLf5iJTqm5iMKVq7ZfmwqKxUyn7nLqYdxL3oGpkrgfa9NSdJhaF6VzZJn2wPRy1fnJ1Zkva5jowJnH8hukg9ZsU3sitT0KjE3H1btlcHnIh5h7H9NW/28EmTNtTxqLW6+E90Q98uQwsRmtLPuKTpy4jhLAGekt/dHUfcVctJu3DOjTr2dCV2bTV7XAPqyhd9E1CjqU2Mri0RX19CSpA13iwLud2errfhZd+F4evVRbHJZQLsZnfLeZXXEHa1K6lk0Nh7pPpbnNS/03HvJlZbz/6MIxS2tRhGLOx6KlJI23RZwuKx25BGQyDlBSEetFl3Y2HCt8EHGjblsjQlGDcMDH3yeNFvHgHqtj4HQPyJ0xV/q4K/lwKtg780hgcSLNfw/ggK+MqKKigKtGs4VBfhFT4dH1sSc5f/hHc8u2uikji4th2JJpNVx7VAWo4esKnfjl9SOJT4KhJS7BFu2Kc4gP56K3eSA26w9klfBZId5sRmBPOqyDg89fyZRjbr9vSc320Tp5rf5Hdzp5YFWat8AX8OxItvZjgrQfX5e8hwCkR/qoqclBdLuWdXpb9yVjS0C/N3hOYGovv5cnGE5HCXROgEmTaBNlqIAh0dzndz42TRM1ZGxZwwKrneYtxTRImmjEyiy99h6C0T574KD7Lx+pp/aZFE9r7LymNXaDFYwVG1CaEHO9rXKyXil00wcqXkG1hq2MSax1xIf9pNn8M/Rl8Io202zfkgJrYroI7MNmCk41xRcbz9a5H0Lt2/zU/G5UErnzWES5pKYHaIu5Y/Pb3bf0B1RZY97O5Rte593G9/vieL7NaiVb05B3IrpT/dZE/dbH8EjgkD2uz/4ZwF7XuHNnpegzxADIE/9GyOtfMedpdR8ngR/ky32pikNTkwBpPtITJ6DiBMPLRQnOYDk5uDvSSzj3Qw6mdwikTn8GsZYErNcu0+FOl48edggOpPJgbl2Pc6Ha2zFpAQMpCu13qaipej1SCjVrrZNELaNrMPn3cpElWGA864pCnzly6cmDG5K6sh/X1Lrbjw2wAcV+K47/LeqhjehaSAaJbp2W6s7nVy78oP0SEkmqT2jODmAu27J544uO+Sc70N09AKfGPgbDT26lQhLVmlt8+vphXqVFKQVY/zR83V/PkR8YUKvF2lGQmwV5E2tN+3C0dqFWVD4+g6xgwnCeVlNfgLMB+0DQrMZjDmsvla7Z5hQdaGAKRJ/Gr1z7LTqRzgMaS2uiLtPVuvGU9sPsV5dpN5A8w0AlahJveFgzI/Gsw8z4qCVh2gVcdnvsKt9x5Jf/AVBLAwQUAAIACAAkb6RKss1wIU0AAABqAAAAGwAAAHVuaXZlcnNhbC91bml2ZXJzYWwucG5nLnhtbLOxr8jNUShLLSrOzM+zVTLUM1Cyt+PlsikoSi3LTC1XqACKAQUhQEmh0lbJxAjBLc9MKcmwVTI3MkeIZaRmpmeU2CqZmpjCBfWBRgIAUEsBAgAAFAACAAgARJRXRyO0Tvv7AgAAsAgAABQAAAAAAAAAAQAAAAAAAAAAAHVuaXZlcnNhbC9wbGF5ZXIueG1sUEsBAgAAFAACAAgAJG+kSn72lNekKgAAWkgAABcAAAAAAAAAAAAAAAAALQMAAHVuaXZlcnNhbC91bml2ZXJzYWwucG5nUEsBAgAAFAACAAgAJG+kSrLNcCFNAAAAagAAABsAAAAAAAAAAQAAAAAABi4AAHVuaXZlcnNhbC91bml2ZXJzYWwucG5nLnhtbFBLBQYAAAAAAwADANAAAACMLgAAAAA="/>
  <p:tag name="ISPRING_PRESENTATION_TITLE" val="906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</p:tagLst>
</file>

<file path=ppt/theme/theme1.xml><?xml version="1.0" encoding="utf-8"?>
<a:theme xmlns:a="http://schemas.openxmlformats.org/drawingml/2006/main" name="Default Design">
  <a:themeElements>
    <a:clrScheme name="自定义 63">
      <a:dk1>
        <a:srgbClr val="000000"/>
      </a:dk1>
      <a:lt1>
        <a:srgbClr val="FFFFFF"/>
      </a:lt1>
      <a:dk2>
        <a:srgbClr val="000000"/>
      </a:dk2>
      <a:lt2>
        <a:srgbClr val="000000"/>
      </a:lt2>
      <a:accent1>
        <a:srgbClr val="595959"/>
      </a:accent1>
      <a:accent2>
        <a:srgbClr val="7F7F7F"/>
      </a:accent2>
      <a:accent3>
        <a:srgbClr val="000000"/>
      </a:accent3>
      <a:accent4>
        <a:srgbClr val="7F7F7F"/>
      </a:accent4>
      <a:accent5>
        <a:srgbClr val="000000"/>
      </a:accent5>
      <a:accent6>
        <a:srgbClr val="000000"/>
      </a:accent6>
      <a:hlink>
        <a:srgbClr val="7F7F7F"/>
      </a:hlink>
      <a:folHlink>
        <a:srgbClr val="0000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都市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255000"/>
              </a:schemeClr>
            </a:gs>
            <a:gs pos="55000">
              <a:schemeClr val="phClr">
                <a:tint val="12000"/>
                <a:satMod val="255000"/>
              </a:schemeClr>
            </a:gs>
            <a:gs pos="100000">
              <a:schemeClr val="phClr"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gradFill rotWithShape="1">
          <a:gsLst>
            <a:gs pos="0">
              <a:schemeClr val="phClr">
                <a:tint val="43000"/>
                <a:satMod val="165000"/>
              </a:schemeClr>
            </a:gs>
            <a:gs pos="55000">
              <a:schemeClr val="phClr">
                <a:tint val="83000"/>
                <a:satMod val="155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-40000" t="-90000" r="140000" b="19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15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flat" dir="t">
              <a:rot lat="0" lon="0" rev="20040000"/>
            </a:lightRig>
          </a:scene3d>
          <a:sp3d contourW="12700" prstMaterial="dkEdge">
            <a:bevelT w="25400" h="38100" prst="convex"/>
            <a:contourClr>
              <a:schemeClr val="phClr">
                <a:satMod val="115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>
          <a:outerShdw dist="17961" dir="2700000" algn="ctr" rotWithShape="0">
            <a:schemeClr val="tx1">
              <a:gamma/>
              <a:shade val="60000"/>
              <a:invGamma/>
            </a:schemeClr>
          </a:outerShdw>
        </a:effec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>
          <a:outerShdw dist="17961" dir="2700000" algn="ctr" rotWithShape="0">
            <a:schemeClr val="tx1">
              <a:gamma/>
              <a:shade val="60000"/>
              <a:invGamma/>
            </a:schemeClr>
          </a:outerShdw>
        </a:effec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FDD903"/>
        </a:dk2>
        <a:lt2>
          <a:srgbClr val="B2B2B2"/>
        </a:lt2>
        <a:accent1>
          <a:srgbClr val="FF9900"/>
        </a:accent1>
        <a:accent2>
          <a:srgbClr val="76C73F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6AB438"/>
        </a:accent6>
        <a:hlink>
          <a:srgbClr val="E2507A"/>
        </a:hlink>
        <a:folHlink>
          <a:srgbClr val="5ACAA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AFE91F"/>
        </a:dk2>
        <a:lt2>
          <a:srgbClr val="B2B2B2"/>
        </a:lt2>
        <a:accent1>
          <a:srgbClr val="70D34D"/>
        </a:accent1>
        <a:accent2>
          <a:srgbClr val="4192DB"/>
        </a:accent2>
        <a:accent3>
          <a:srgbClr val="FFFFFF"/>
        </a:accent3>
        <a:accent4>
          <a:srgbClr val="000000"/>
        </a:accent4>
        <a:accent5>
          <a:srgbClr val="BBE6B2"/>
        </a:accent5>
        <a:accent6>
          <a:srgbClr val="3A84C6"/>
        </a:accent6>
        <a:hlink>
          <a:srgbClr val="EC7A24"/>
        </a:hlink>
        <a:folHlink>
          <a:srgbClr val="AB6CC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72D3F6"/>
        </a:dk2>
        <a:lt2>
          <a:srgbClr val="B2B2B2"/>
        </a:lt2>
        <a:accent1>
          <a:srgbClr val="51A0E1"/>
        </a:accent1>
        <a:accent2>
          <a:srgbClr val="7FCD53"/>
        </a:accent2>
        <a:accent3>
          <a:srgbClr val="FFFFFF"/>
        </a:accent3>
        <a:accent4>
          <a:srgbClr val="000000"/>
        </a:accent4>
        <a:accent5>
          <a:srgbClr val="B3CDEE"/>
        </a:accent5>
        <a:accent6>
          <a:srgbClr val="72BA4A"/>
        </a:accent6>
        <a:hlink>
          <a:srgbClr val="CB518E"/>
        </a:hlink>
        <a:folHlink>
          <a:srgbClr val="DB8629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Default Design">
  <a:themeElements>
    <a:clrScheme name="1_Default Design 2">
      <a:dk1>
        <a:srgbClr val="000000"/>
      </a:dk1>
      <a:lt1>
        <a:srgbClr val="FFFFFF"/>
      </a:lt1>
      <a:dk2>
        <a:srgbClr val="AFE91F"/>
      </a:dk2>
      <a:lt2>
        <a:srgbClr val="B2B2B2"/>
      </a:lt2>
      <a:accent1>
        <a:srgbClr val="70D34D"/>
      </a:accent1>
      <a:accent2>
        <a:srgbClr val="4192DB"/>
      </a:accent2>
      <a:accent3>
        <a:srgbClr val="FFFFFF"/>
      </a:accent3>
      <a:accent4>
        <a:srgbClr val="000000"/>
      </a:accent4>
      <a:accent5>
        <a:srgbClr val="BBE6B2"/>
      </a:accent5>
      <a:accent6>
        <a:srgbClr val="3A84C6"/>
      </a:accent6>
      <a:hlink>
        <a:srgbClr val="EC7A24"/>
      </a:hlink>
      <a:folHlink>
        <a:srgbClr val="AB6CCE"/>
      </a:folHlink>
    </a:clrScheme>
    <a:fontScheme name="1_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>
          <a:outerShdw dist="17961" dir="2700000" algn="ctr" rotWithShape="0">
            <a:schemeClr val="tx1">
              <a:gamma/>
              <a:shade val="60000"/>
              <a:invGamma/>
            </a:schemeClr>
          </a:outerShdw>
        </a:effec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>
          <a:outerShdw dist="17961" dir="2700000" algn="ctr" rotWithShape="0">
            <a:schemeClr val="tx1">
              <a:gamma/>
              <a:shade val="60000"/>
              <a:invGamma/>
            </a:schemeClr>
          </a:outerShdw>
        </a:effectLst>
      </a:spPr>
      <a:bodyPr/>
      <a:lstStyle/>
    </a:lnDef>
  </a:objectDefaults>
  <a:extraClrSchemeLst>
    <a:extraClrScheme>
      <a:clrScheme name="1_Default Design 1">
        <a:dk1>
          <a:srgbClr val="000000"/>
        </a:dk1>
        <a:lt1>
          <a:srgbClr val="FFFFFF"/>
        </a:lt1>
        <a:dk2>
          <a:srgbClr val="FDD903"/>
        </a:dk2>
        <a:lt2>
          <a:srgbClr val="B2B2B2"/>
        </a:lt2>
        <a:accent1>
          <a:srgbClr val="FF9900"/>
        </a:accent1>
        <a:accent2>
          <a:srgbClr val="76C73F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6AB438"/>
        </a:accent6>
        <a:hlink>
          <a:srgbClr val="E2507A"/>
        </a:hlink>
        <a:folHlink>
          <a:srgbClr val="5ACAA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2">
        <a:dk1>
          <a:srgbClr val="000000"/>
        </a:dk1>
        <a:lt1>
          <a:srgbClr val="FFFFFF"/>
        </a:lt1>
        <a:dk2>
          <a:srgbClr val="AFE91F"/>
        </a:dk2>
        <a:lt2>
          <a:srgbClr val="B2B2B2"/>
        </a:lt2>
        <a:accent1>
          <a:srgbClr val="70D34D"/>
        </a:accent1>
        <a:accent2>
          <a:srgbClr val="4192DB"/>
        </a:accent2>
        <a:accent3>
          <a:srgbClr val="FFFFFF"/>
        </a:accent3>
        <a:accent4>
          <a:srgbClr val="000000"/>
        </a:accent4>
        <a:accent5>
          <a:srgbClr val="BBE6B2"/>
        </a:accent5>
        <a:accent6>
          <a:srgbClr val="3A84C6"/>
        </a:accent6>
        <a:hlink>
          <a:srgbClr val="EC7A24"/>
        </a:hlink>
        <a:folHlink>
          <a:srgbClr val="AB6CC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3">
        <a:dk1>
          <a:srgbClr val="000000"/>
        </a:dk1>
        <a:lt1>
          <a:srgbClr val="FFFFFF"/>
        </a:lt1>
        <a:dk2>
          <a:srgbClr val="72D3F6"/>
        </a:dk2>
        <a:lt2>
          <a:srgbClr val="B2B2B2"/>
        </a:lt2>
        <a:accent1>
          <a:srgbClr val="51A0E1"/>
        </a:accent1>
        <a:accent2>
          <a:srgbClr val="7FCD53"/>
        </a:accent2>
        <a:accent3>
          <a:srgbClr val="FFFFFF"/>
        </a:accent3>
        <a:accent4>
          <a:srgbClr val="000000"/>
        </a:accent4>
        <a:accent5>
          <a:srgbClr val="B3CDEE"/>
        </a:accent5>
        <a:accent6>
          <a:srgbClr val="72BA4A"/>
        </a:accent6>
        <a:hlink>
          <a:srgbClr val="CB518E"/>
        </a:hlink>
        <a:folHlink>
          <a:srgbClr val="DB8629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19968</TotalTime>
  <Pages>0</Pages>
  <Words>2483</Words>
  <Characters>0</Characters>
  <Application>Microsoft Macintosh PowerPoint</Application>
  <DocSecurity>0</DocSecurity>
  <PresentationFormat>宽屏</PresentationFormat>
  <Lines>0</Lines>
  <Paragraphs>353</Paragraphs>
  <Slides>13</Slides>
  <Notes>5</Notes>
  <HiddenSlides>0</HiddenSlides>
  <MMClips>1</MMClips>
  <ScaleCrop>false</ScaleCrop>
  <HeadingPairs>
    <vt:vector size="8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13</vt:i4>
      </vt:variant>
      <vt:variant>
        <vt:lpstr>自定义放映</vt:lpstr>
      </vt:variant>
      <vt:variant>
        <vt:i4>1</vt:i4>
      </vt:variant>
    </vt:vector>
  </HeadingPairs>
  <TitlesOfParts>
    <vt:vector size="31" baseType="lpstr">
      <vt:lpstr>华文行楷</vt:lpstr>
      <vt:lpstr>思源黑体 CN Bold</vt:lpstr>
      <vt:lpstr>思源黑体 CN Normal</vt:lpstr>
      <vt:lpstr>Microsoft YaHei</vt:lpstr>
      <vt:lpstr>文悦古典明朝体 (非商业使用) W5</vt:lpstr>
      <vt:lpstr>文悦古体仿宋 (非商业使用)</vt:lpstr>
      <vt:lpstr>于洪亮毛笔行楷简体</vt:lpstr>
      <vt:lpstr>RMTMI</vt:lpstr>
      <vt:lpstr>t1-gul-regular</vt:lpstr>
      <vt:lpstr>t1-gul-regular-italic</vt:lpstr>
      <vt:lpstr>Yuppy SC</vt:lpstr>
      <vt:lpstr>Arial</vt:lpstr>
      <vt:lpstr>Arial</vt:lpstr>
      <vt:lpstr>Cambria Math</vt:lpstr>
      <vt:lpstr>Menlo</vt:lpstr>
      <vt:lpstr>Default Design</vt:lpstr>
      <vt:lpstr>1_Default Design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自定义放映 1</vt:lpstr>
    </vt:vector>
  </TitlesOfParts>
  <Company>Guild Design Inc.</Company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906</dc:title>
  <dc:creator>www.themegallery.com</dc:creator>
  <cp:lastModifiedBy>parkman auex</cp:lastModifiedBy>
  <cp:revision>1424</cp:revision>
  <cp:lastPrinted>1899-12-30T00:00:00Z</cp:lastPrinted>
  <dcterms:created xsi:type="dcterms:W3CDTF">2008-02-28T09:07:44Z</dcterms:created>
  <dcterms:modified xsi:type="dcterms:W3CDTF">2021-08-13T11:42:18Z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2052-8.1.0.3089</vt:lpwstr>
  </property>
</Properties>
</file>